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  <p:sldMasterId id="2147483684" r:id="rId6"/>
    <p:sldMasterId id="2147483697" r:id="rId7"/>
  </p:sldMasterIdLst>
  <p:sldIdLst>
    <p:sldId id="256" r:id="rId8"/>
    <p:sldId id="267" r:id="rId9"/>
    <p:sldId id="268" r:id="rId10"/>
    <p:sldId id="283" r:id="rId11"/>
    <p:sldId id="293" r:id="rId12"/>
    <p:sldId id="300" r:id="rId13"/>
    <p:sldId id="302" r:id="rId14"/>
    <p:sldId id="303" r:id="rId15"/>
    <p:sldId id="386" r:id="rId16"/>
    <p:sldId id="385" r:id="rId17"/>
    <p:sldId id="387" r:id="rId18"/>
    <p:sldId id="397" r:id="rId19"/>
    <p:sldId id="398" r:id="rId20"/>
    <p:sldId id="390" r:id="rId21"/>
    <p:sldId id="301" r:id="rId22"/>
    <p:sldId id="282" r:id="rId23"/>
    <p:sldId id="299" r:id="rId24"/>
    <p:sldId id="295" r:id="rId25"/>
    <p:sldId id="260" r:id="rId26"/>
    <p:sldId id="388" r:id="rId27"/>
    <p:sldId id="395" r:id="rId28"/>
    <p:sldId id="389" r:id="rId29"/>
    <p:sldId id="259" r:id="rId30"/>
    <p:sldId id="273" r:id="rId31"/>
    <p:sldId id="391" r:id="rId32"/>
    <p:sldId id="296" r:id="rId33"/>
    <p:sldId id="297" r:id="rId34"/>
    <p:sldId id="298" r:id="rId35"/>
    <p:sldId id="392" r:id="rId36"/>
    <p:sldId id="393" r:id="rId37"/>
    <p:sldId id="394" r:id="rId38"/>
    <p:sldId id="399" r:id="rId39"/>
    <p:sldId id="401" r:id="rId40"/>
    <p:sldId id="39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C4"/>
    <a:srgbClr val="005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02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C1CFBA-B6C0-4B96-8DA7-0CF4CA96DBB8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C076EEE-EDEF-4382-B46D-033C322BF1B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Have an email policy – put this on the Moodle site and self-enforce it. For example “emails are replied to Monday-Friday 9am-5pm, outside this time emails will be replied to the following day. Please do not send the same email multiple times”.</a:t>
          </a:r>
        </a:p>
      </dgm:t>
    </dgm:pt>
    <dgm:pt modelId="{60BA9487-378A-4394-B235-19261FE43E6E}" type="parTrans" cxnId="{116886D8-8EB4-41BF-9423-E5C841CEE292}">
      <dgm:prSet/>
      <dgm:spPr/>
      <dgm:t>
        <a:bodyPr/>
        <a:lstStyle/>
        <a:p>
          <a:endParaRPr lang="en-US"/>
        </a:p>
      </dgm:t>
    </dgm:pt>
    <dgm:pt modelId="{7E18377C-D2CF-4FD7-90F2-FBEBF9A1C8FB}" type="sibTrans" cxnId="{116886D8-8EB4-41BF-9423-E5C841CEE292}">
      <dgm:prSet/>
      <dgm:spPr/>
      <dgm:t>
        <a:bodyPr/>
        <a:lstStyle/>
        <a:p>
          <a:endParaRPr lang="en-US"/>
        </a:p>
      </dgm:t>
    </dgm:pt>
    <dgm:pt modelId="{64A03BEF-FEF9-48ED-8A8C-F7037ADC46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Have a discussion board policy – when it will close down. For example at 5pm the day before the exam staff will stop responding to emails. This way students will get a good night’s rest (and so will you!)</a:t>
          </a:r>
        </a:p>
      </dgm:t>
    </dgm:pt>
    <dgm:pt modelId="{5B26DA14-8354-49B0-8F44-65C0F29178BA}" type="parTrans" cxnId="{46522301-3602-4E46-85D5-2CA21B7031A8}">
      <dgm:prSet/>
      <dgm:spPr/>
      <dgm:t>
        <a:bodyPr/>
        <a:lstStyle/>
        <a:p>
          <a:endParaRPr lang="en-US"/>
        </a:p>
      </dgm:t>
    </dgm:pt>
    <dgm:pt modelId="{750DF1FA-0D80-4A33-BBC5-BA2015DE0E41}" type="sibTrans" cxnId="{46522301-3602-4E46-85D5-2CA21B7031A8}">
      <dgm:prSet/>
      <dgm:spPr/>
      <dgm:t>
        <a:bodyPr/>
        <a:lstStyle/>
        <a:p>
          <a:endParaRPr lang="en-US"/>
        </a:p>
      </dgm:t>
    </dgm:pt>
    <dgm:pt modelId="{3AB1B8AB-433E-4EE9-80D3-8C1E51984C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Have a class policy – “we can be informal but must be respectful”.</a:t>
          </a:r>
        </a:p>
      </dgm:t>
    </dgm:pt>
    <dgm:pt modelId="{CCBEB23D-DD19-49AB-AF55-484109339C16}" type="parTrans" cxnId="{69687133-E37B-4262-85FE-F7DAAFCEF691}">
      <dgm:prSet/>
      <dgm:spPr/>
      <dgm:t>
        <a:bodyPr/>
        <a:lstStyle/>
        <a:p>
          <a:endParaRPr lang="en-US"/>
        </a:p>
      </dgm:t>
    </dgm:pt>
    <dgm:pt modelId="{C1D164F9-647C-4C2F-9145-5238821162FC}" type="sibTrans" cxnId="{69687133-E37B-4262-85FE-F7DAAFCEF691}">
      <dgm:prSet/>
      <dgm:spPr/>
      <dgm:t>
        <a:bodyPr/>
        <a:lstStyle/>
        <a:p>
          <a:endParaRPr lang="en-US"/>
        </a:p>
      </dgm:t>
    </dgm:pt>
    <dgm:pt modelId="{68F69706-6C0E-48FD-8AC1-947680EC4AB0}" type="pres">
      <dgm:prSet presAssocID="{08C1CFBA-B6C0-4B96-8DA7-0CF4CA96DBB8}" presName="root" presStyleCnt="0">
        <dgm:presLayoutVars>
          <dgm:dir/>
          <dgm:resizeHandles val="exact"/>
        </dgm:presLayoutVars>
      </dgm:prSet>
      <dgm:spPr/>
    </dgm:pt>
    <dgm:pt modelId="{4BEFE148-7D8B-4B82-B343-86FC9DBDD3A6}" type="pres">
      <dgm:prSet presAssocID="{CC076EEE-EDEF-4382-B46D-033C322BF1BC}" presName="compNode" presStyleCnt="0"/>
      <dgm:spPr/>
    </dgm:pt>
    <dgm:pt modelId="{4EA3F316-D4FC-4E31-8004-69E088961AED}" type="pres">
      <dgm:prSet presAssocID="{CC076EEE-EDEF-4382-B46D-033C322BF1BC}" presName="iconRect" presStyleLbl="node1" presStyleIdx="0" presStyleCnt="3" custScaleX="219074" custScaleY="18211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A697E665-99BD-4BCD-AB74-86BB14B7E606}" type="pres">
      <dgm:prSet presAssocID="{CC076EEE-EDEF-4382-B46D-033C322BF1BC}" presName="spaceRect" presStyleCnt="0"/>
      <dgm:spPr/>
    </dgm:pt>
    <dgm:pt modelId="{9CD6FA9B-818E-4E69-90E9-5639D83D65DD}" type="pres">
      <dgm:prSet presAssocID="{CC076EEE-EDEF-4382-B46D-033C322BF1BC}" presName="textRect" presStyleLbl="revTx" presStyleIdx="0" presStyleCnt="3" custScaleX="151154">
        <dgm:presLayoutVars>
          <dgm:chMax val="1"/>
          <dgm:chPref val="1"/>
        </dgm:presLayoutVars>
      </dgm:prSet>
      <dgm:spPr/>
    </dgm:pt>
    <dgm:pt modelId="{8A30499D-C0DF-4BCC-A471-52ED1DEB0DE2}" type="pres">
      <dgm:prSet presAssocID="{7E18377C-D2CF-4FD7-90F2-FBEBF9A1C8FB}" presName="sibTrans" presStyleCnt="0"/>
      <dgm:spPr/>
    </dgm:pt>
    <dgm:pt modelId="{D291F2EC-FEC6-4FBF-9F37-56FAB256E7CB}" type="pres">
      <dgm:prSet presAssocID="{64A03BEF-FEF9-48ED-8A8C-F7037ADC4675}" presName="compNode" presStyleCnt="0"/>
      <dgm:spPr/>
    </dgm:pt>
    <dgm:pt modelId="{F8A706E2-AD08-47AC-B12E-D9FD6F9687AF}" type="pres">
      <dgm:prSet presAssocID="{64A03BEF-FEF9-48ED-8A8C-F7037ADC4675}" presName="iconRect" presStyleLbl="node1" presStyleIdx="1" presStyleCnt="3" custScaleX="262694" custScaleY="209110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B49A8A9-2042-4F4C-8CEB-D07E43C86C52}" type="pres">
      <dgm:prSet presAssocID="{64A03BEF-FEF9-48ED-8A8C-F7037ADC4675}" presName="spaceRect" presStyleCnt="0"/>
      <dgm:spPr/>
    </dgm:pt>
    <dgm:pt modelId="{9CB72158-BDD4-4954-9B6B-D2070103C701}" type="pres">
      <dgm:prSet presAssocID="{64A03BEF-FEF9-48ED-8A8C-F7037ADC4675}" presName="textRect" presStyleLbl="revTx" presStyleIdx="1" presStyleCnt="3" custScaleX="211162">
        <dgm:presLayoutVars>
          <dgm:chMax val="1"/>
          <dgm:chPref val="1"/>
        </dgm:presLayoutVars>
      </dgm:prSet>
      <dgm:spPr/>
    </dgm:pt>
    <dgm:pt modelId="{AB8B7538-20EE-4CC9-9FEE-733F208C61D7}" type="pres">
      <dgm:prSet presAssocID="{750DF1FA-0D80-4A33-BBC5-BA2015DE0E41}" presName="sibTrans" presStyleCnt="0"/>
      <dgm:spPr/>
    </dgm:pt>
    <dgm:pt modelId="{DD191B33-8BBA-499C-8015-6327E33F9DDE}" type="pres">
      <dgm:prSet presAssocID="{3AB1B8AB-433E-4EE9-80D3-8C1E51984C5C}" presName="compNode" presStyleCnt="0"/>
      <dgm:spPr/>
    </dgm:pt>
    <dgm:pt modelId="{42CBE18F-75B3-4A25-9C06-1FD0931BC7AD}" type="pres">
      <dgm:prSet presAssocID="{3AB1B8AB-433E-4EE9-80D3-8C1E51984C5C}" presName="iconRect" presStyleLbl="node1" presStyleIdx="2" presStyleCnt="3" custScaleX="206409" custScaleY="179661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gel face with solid fill"/>
        </a:ext>
      </dgm:extLst>
    </dgm:pt>
    <dgm:pt modelId="{05648EA9-F154-43DE-9EDA-6016028F55D4}" type="pres">
      <dgm:prSet presAssocID="{3AB1B8AB-433E-4EE9-80D3-8C1E51984C5C}" presName="spaceRect" presStyleCnt="0"/>
      <dgm:spPr/>
    </dgm:pt>
    <dgm:pt modelId="{50F9AE9F-CF4C-442B-9FCF-FF1FAFD13CF0}" type="pres">
      <dgm:prSet presAssocID="{3AB1B8AB-433E-4EE9-80D3-8C1E51984C5C}" presName="textRect" presStyleLbl="revTx" presStyleIdx="2" presStyleCnt="3" custScaleX="161414">
        <dgm:presLayoutVars>
          <dgm:chMax val="1"/>
          <dgm:chPref val="1"/>
        </dgm:presLayoutVars>
      </dgm:prSet>
      <dgm:spPr/>
    </dgm:pt>
  </dgm:ptLst>
  <dgm:cxnLst>
    <dgm:cxn modelId="{46522301-3602-4E46-85D5-2CA21B7031A8}" srcId="{08C1CFBA-B6C0-4B96-8DA7-0CF4CA96DBB8}" destId="{64A03BEF-FEF9-48ED-8A8C-F7037ADC4675}" srcOrd="1" destOrd="0" parTransId="{5B26DA14-8354-49B0-8F44-65C0F29178BA}" sibTransId="{750DF1FA-0D80-4A33-BBC5-BA2015DE0E41}"/>
    <dgm:cxn modelId="{969B9B26-A4D5-469D-9459-D3FF26A6D377}" type="presOf" srcId="{64A03BEF-FEF9-48ED-8A8C-F7037ADC4675}" destId="{9CB72158-BDD4-4954-9B6B-D2070103C701}" srcOrd="0" destOrd="0" presId="urn:microsoft.com/office/officeart/2018/2/layout/IconLabelList"/>
    <dgm:cxn modelId="{1FAC1133-2C53-4827-9078-D0690819EF5C}" type="presOf" srcId="{CC076EEE-EDEF-4382-B46D-033C322BF1BC}" destId="{9CD6FA9B-818E-4E69-90E9-5639D83D65DD}" srcOrd="0" destOrd="0" presId="urn:microsoft.com/office/officeart/2018/2/layout/IconLabelList"/>
    <dgm:cxn modelId="{69687133-E37B-4262-85FE-F7DAAFCEF691}" srcId="{08C1CFBA-B6C0-4B96-8DA7-0CF4CA96DBB8}" destId="{3AB1B8AB-433E-4EE9-80D3-8C1E51984C5C}" srcOrd="2" destOrd="0" parTransId="{CCBEB23D-DD19-49AB-AF55-484109339C16}" sibTransId="{C1D164F9-647C-4C2F-9145-5238821162FC}"/>
    <dgm:cxn modelId="{520F6464-EB8A-4521-B50C-CC32AD33FEAA}" type="presOf" srcId="{3AB1B8AB-433E-4EE9-80D3-8C1E51984C5C}" destId="{50F9AE9F-CF4C-442B-9FCF-FF1FAFD13CF0}" srcOrd="0" destOrd="0" presId="urn:microsoft.com/office/officeart/2018/2/layout/IconLabelList"/>
    <dgm:cxn modelId="{E6C64A46-B12B-4BEB-BE3E-360A73D98CAF}" type="presOf" srcId="{08C1CFBA-B6C0-4B96-8DA7-0CF4CA96DBB8}" destId="{68F69706-6C0E-48FD-8AC1-947680EC4AB0}" srcOrd="0" destOrd="0" presId="urn:microsoft.com/office/officeart/2018/2/layout/IconLabelList"/>
    <dgm:cxn modelId="{116886D8-8EB4-41BF-9423-E5C841CEE292}" srcId="{08C1CFBA-B6C0-4B96-8DA7-0CF4CA96DBB8}" destId="{CC076EEE-EDEF-4382-B46D-033C322BF1BC}" srcOrd="0" destOrd="0" parTransId="{60BA9487-378A-4394-B235-19261FE43E6E}" sibTransId="{7E18377C-D2CF-4FD7-90F2-FBEBF9A1C8FB}"/>
    <dgm:cxn modelId="{0C4B7C0F-7B0C-4A19-BAD4-9D7EF67C1ECD}" type="presParOf" srcId="{68F69706-6C0E-48FD-8AC1-947680EC4AB0}" destId="{4BEFE148-7D8B-4B82-B343-86FC9DBDD3A6}" srcOrd="0" destOrd="0" presId="urn:microsoft.com/office/officeart/2018/2/layout/IconLabelList"/>
    <dgm:cxn modelId="{1AFFE023-D3BD-4A41-A5D3-F160FA05A888}" type="presParOf" srcId="{4BEFE148-7D8B-4B82-B343-86FC9DBDD3A6}" destId="{4EA3F316-D4FC-4E31-8004-69E088961AED}" srcOrd="0" destOrd="0" presId="urn:microsoft.com/office/officeart/2018/2/layout/IconLabelList"/>
    <dgm:cxn modelId="{78C36619-97A5-41A9-8B34-CB10FBDF864C}" type="presParOf" srcId="{4BEFE148-7D8B-4B82-B343-86FC9DBDD3A6}" destId="{A697E665-99BD-4BCD-AB74-86BB14B7E606}" srcOrd="1" destOrd="0" presId="urn:microsoft.com/office/officeart/2018/2/layout/IconLabelList"/>
    <dgm:cxn modelId="{E5C78784-054F-4581-B4BC-4FB8C7E5BD04}" type="presParOf" srcId="{4BEFE148-7D8B-4B82-B343-86FC9DBDD3A6}" destId="{9CD6FA9B-818E-4E69-90E9-5639D83D65DD}" srcOrd="2" destOrd="0" presId="urn:microsoft.com/office/officeart/2018/2/layout/IconLabelList"/>
    <dgm:cxn modelId="{3220D2FC-4ABD-4F7C-820F-437B76A78BA5}" type="presParOf" srcId="{68F69706-6C0E-48FD-8AC1-947680EC4AB0}" destId="{8A30499D-C0DF-4BCC-A471-52ED1DEB0DE2}" srcOrd="1" destOrd="0" presId="urn:microsoft.com/office/officeart/2018/2/layout/IconLabelList"/>
    <dgm:cxn modelId="{C3AD3003-E72F-4A91-AECE-C58C20AA309F}" type="presParOf" srcId="{68F69706-6C0E-48FD-8AC1-947680EC4AB0}" destId="{D291F2EC-FEC6-4FBF-9F37-56FAB256E7CB}" srcOrd="2" destOrd="0" presId="urn:microsoft.com/office/officeart/2018/2/layout/IconLabelList"/>
    <dgm:cxn modelId="{6E0374AD-0CF8-4796-B72F-DC0D015EFD37}" type="presParOf" srcId="{D291F2EC-FEC6-4FBF-9F37-56FAB256E7CB}" destId="{F8A706E2-AD08-47AC-B12E-D9FD6F9687AF}" srcOrd="0" destOrd="0" presId="urn:microsoft.com/office/officeart/2018/2/layout/IconLabelList"/>
    <dgm:cxn modelId="{8AFAA5A0-D415-4E29-8BCF-236080EC41A7}" type="presParOf" srcId="{D291F2EC-FEC6-4FBF-9F37-56FAB256E7CB}" destId="{BB49A8A9-2042-4F4C-8CEB-D07E43C86C52}" srcOrd="1" destOrd="0" presId="urn:microsoft.com/office/officeart/2018/2/layout/IconLabelList"/>
    <dgm:cxn modelId="{68420B5F-C955-4FC0-A9CB-601610D22905}" type="presParOf" srcId="{D291F2EC-FEC6-4FBF-9F37-56FAB256E7CB}" destId="{9CB72158-BDD4-4954-9B6B-D2070103C701}" srcOrd="2" destOrd="0" presId="urn:microsoft.com/office/officeart/2018/2/layout/IconLabelList"/>
    <dgm:cxn modelId="{63084C45-62E6-4E4D-BBED-5977ECC65EC0}" type="presParOf" srcId="{68F69706-6C0E-48FD-8AC1-947680EC4AB0}" destId="{AB8B7538-20EE-4CC9-9FEE-733F208C61D7}" srcOrd="3" destOrd="0" presId="urn:microsoft.com/office/officeart/2018/2/layout/IconLabelList"/>
    <dgm:cxn modelId="{B4AC0D55-3508-45F5-8844-F7E7A5AE9665}" type="presParOf" srcId="{68F69706-6C0E-48FD-8AC1-947680EC4AB0}" destId="{DD191B33-8BBA-499C-8015-6327E33F9DDE}" srcOrd="4" destOrd="0" presId="urn:microsoft.com/office/officeart/2018/2/layout/IconLabelList"/>
    <dgm:cxn modelId="{BFFB3554-0215-45F2-8AE7-5B41E57B4306}" type="presParOf" srcId="{DD191B33-8BBA-499C-8015-6327E33F9DDE}" destId="{42CBE18F-75B3-4A25-9C06-1FD0931BC7AD}" srcOrd="0" destOrd="0" presId="urn:microsoft.com/office/officeart/2018/2/layout/IconLabelList"/>
    <dgm:cxn modelId="{F9CA0065-6973-4333-8F0F-27951F97175C}" type="presParOf" srcId="{DD191B33-8BBA-499C-8015-6327E33F9DDE}" destId="{05648EA9-F154-43DE-9EDA-6016028F55D4}" srcOrd="1" destOrd="0" presId="urn:microsoft.com/office/officeart/2018/2/layout/IconLabelList"/>
    <dgm:cxn modelId="{6662BE9F-D10D-41A8-BF5A-3B0BEEA5D7DF}" type="presParOf" srcId="{DD191B33-8BBA-499C-8015-6327E33F9DDE}" destId="{50F9AE9F-CF4C-442B-9FCF-FF1FAFD13CF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3F316-D4FC-4E31-8004-69E088961AED}">
      <dsp:nvSpPr>
        <dsp:cNvPr id="0" name=""/>
        <dsp:cNvSpPr/>
      </dsp:nvSpPr>
      <dsp:spPr>
        <a:xfrm>
          <a:off x="959541" y="630981"/>
          <a:ext cx="1774499" cy="14751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D6FA9B-818E-4E69-90E9-5639D83D65DD}">
      <dsp:nvSpPr>
        <dsp:cNvPr id="0" name=""/>
        <dsp:cNvSpPr/>
      </dsp:nvSpPr>
      <dsp:spPr>
        <a:xfrm>
          <a:off x="486404" y="2250199"/>
          <a:ext cx="2720772" cy="18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Have an email policy – put this on the Moodle site and self-enforce it. For example “emails are replied to Monday-Friday 9am-5pm, outside this time emails will be replied to the following day. Please do not send the same email multiple times”.</a:t>
          </a:r>
        </a:p>
      </dsp:txBody>
      <dsp:txXfrm>
        <a:off x="486404" y="2250199"/>
        <a:ext cx="2720772" cy="1890000"/>
      </dsp:txXfrm>
    </dsp:sp>
    <dsp:sp modelId="{F8A706E2-AD08-47AC-B12E-D9FD6F9687AF}">
      <dsp:nvSpPr>
        <dsp:cNvPr id="0" name=""/>
        <dsp:cNvSpPr/>
      </dsp:nvSpPr>
      <dsp:spPr>
        <a:xfrm>
          <a:off x="4358724" y="576316"/>
          <a:ext cx="2127821" cy="16937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72158-BDD4-4954-9B6B-D2070103C701}">
      <dsp:nvSpPr>
        <dsp:cNvPr id="0" name=""/>
        <dsp:cNvSpPr/>
      </dsp:nvSpPr>
      <dsp:spPr>
        <a:xfrm>
          <a:off x="3522176" y="2304864"/>
          <a:ext cx="3800916" cy="18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Have a discussion board policy – when it will close down. For example at 5pm the day before the exam staff will stop responding to emails. This way students will get a good night’s rest (and so will you!)</a:t>
          </a:r>
        </a:p>
      </dsp:txBody>
      <dsp:txXfrm>
        <a:off x="3522176" y="2304864"/>
        <a:ext cx="3800916" cy="1890000"/>
      </dsp:txXfrm>
    </dsp:sp>
    <dsp:sp modelId="{42CBE18F-75B3-4A25-9C06-1FD0931BC7AD}">
      <dsp:nvSpPr>
        <dsp:cNvPr id="0" name=""/>
        <dsp:cNvSpPr/>
      </dsp:nvSpPr>
      <dsp:spPr>
        <a:xfrm>
          <a:off x="8254862" y="635950"/>
          <a:ext cx="1671912" cy="14552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9AE9F-CF4C-442B-9FCF-FF1FAFD13CF0}">
      <dsp:nvSpPr>
        <dsp:cNvPr id="0" name=""/>
        <dsp:cNvSpPr/>
      </dsp:nvSpPr>
      <dsp:spPr>
        <a:xfrm>
          <a:off x="7638093" y="2245230"/>
          <a:ext cx="2905451" cy="18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Have a class policy – “we can be informal but must be respectful”.</a:t>
          </a:r>
        </a:p>
      </dsp:txBody>
      <dsp:txXfrm>
        <a:off x="7638093" y="2245230"/>
        <a:ext cx="2905451" cy="189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902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327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3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6to9syd_BUScov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1172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65314" y="1028733"/>
            <a:ext cx="9191327" cy="960107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800"/>
              </a:spcBef>
              <a:buNone/>
              <a:defRPr sz="2400" baseline="0">
                <a:latin typeface="Arial"/>
                <a:cs typeface="Arial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8615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BBD5F-70C4-6A46-9AE6-C4713CD71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87CEDD-BE3C-F544-8DC1-C59E10361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57544-571B-5B42-ABB0-64C88F4F2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D7CE3-B7D8-4C47-AEB8-A744025A7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C416A-8205-2E48-95DC-BAC42BA4C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083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6906-81F3-F042-8E84-67EFF843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FDD97-4192-A447-AD30-67E7397C4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80E98-391B-8A4F-A655-E13CCBD13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BD8C7-733D-4C46-BB96-0852EA2D2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54E5F-CC66-1340-ACE0-7E264D04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016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98084-69AC-9A4F-81FD-251E36800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E59F8-56CA-9949-B6A1-BBC6DFDC9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51D54-62AC-0846-A620-753F16C75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15A38-7A15-8A43-B061-F965246F4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21A28-EB5E-7146-BD46-32D269C76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767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A4C47-BC73-6446-B7C9-EC85EFD1D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37BD2-60B0-2144-9A16-4AA2ABE2BA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8A1F4B-FB9F-9947-B6ED-64C7B3BB9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A9B18-F0CA-E44A-9446-D40F993F7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85BB9-7F52-B24E-A410-7611BE7A1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0F948-1D93-E241-AD6A-A807AB332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935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35244-7DB9-9341-83EA-FE8B40913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356B9-D38E-CE44-9973-29A8DA97D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F0C04E-64BF-FD4A-A8CF-5046F7F1A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94C092-7A4D-B944-81A6-A124C30567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96549E-AD8C-FD4E-8885-102751F996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7EF31C-C0E6-9A4A-BB7C-B9664F76E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36EC9-6A09-BB43-B380-E97018793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96BB5-0AE9-D946-9B95-0720404C4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52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84DE3-E511-2F47-A5AA-F7CE6F0AA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9ADA5A-F183-A442-AF04-C0C4228A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19D2A6-E5AB-9B42-B912-590FA1A94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AAE222-5398-5A4D-B0D9-BA5C68CC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54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0497B4-FB55-E147-BCCB-5A54E7E4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13CD0-9567-AA4C-9BF0-E98E74CB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0842E-0480-974C-A6A7-F79F9B67E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44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69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EA1B5-9A2E-6148-B714-17E61A6D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2E9EE-C693-AF49-B58E-D307CB137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554FB-A6CC-A945-8083-65B670C62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CCD217-9CAC-454A-A756-069E69E21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4F1-FFEA-405F-9602-3DCA865EDA4E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A17A5-FEF0-8E4A-9128-7E73ECBB7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47C1D-E0C3-7F44-97AC-81BC5B61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052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CBF8B-8678-C84C-9A54-0AB052A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3D660-68E1-7F48-B97E-DBF255543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B67E1-C126-4E4B-A4D6-853EC53E9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174F-E381-AF49-A5FE-13C979400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5CA9A-DD1B-344C-A4F6-E5A64E1A3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E99B9-993B-894F-AF5C-78AC84AF5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56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35E11-AF3D-6949-B381-5BBF31369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E9A1C-FB52-D24C-8566-5E8F08721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EF295-85CC-3C43-8D3F-D86857C1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5FCB7-0D8F-A240-BE08-3FA2541FE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886E6-AA50-5F4F-9DC0-F574BE4E5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46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CC842-1867-B648-B975-8CCCAA6C8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5DAC1B-F941-5744-93F8-7D0E2B08E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5F476-1DC0-ED48-9FD4-579C19A3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5456D-9EB3-FC48-8249-1E6794DD0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1A868-FBD8-8641-BA2B-0643E697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17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8000" y="1295400"/>
            <a:ext cx="10972800" cy="2057400"/>
          </a:xfrm>
          <a:prstGeom prst="roundRect">
            <a:avLst/>
          </a:prstGeom>
          <a:solidFill>
            <a:srgbClr val="3333B2"/>
          </a:solidFill>
          <a:ln>
            <a:solidFill>
              <a:srgbClr val="3333B2"/>
            </a:solidFill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TextBox 6"/>
          <p:cNvSpPr txBox="1"/>
          <p:nvPr/>
        </p:nvSpPr>
        <p:spPr>
          <a:xfrm>
            <a:off x="1428752" y="6488114"/>
            <a:ext cx="4667249" cy="369887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1447800"/>
            <a:ext cx="10363200" cy="838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2667000"/>
            <a:ext cx="8534400" cy="5334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6492876"/>
            <a:ext cx="1428751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fld id="{ED291B17-9318-49DB-B28B-6E5994AE9581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492876"/>
            <a:ext cx="45720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492876"/>
            <a:ext cx="15240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TextBox 6"/>
          <p:cNvSpPr txBox="1"/>
          <p:nvPr/>
        </p:nvSpPr>
        <p:spPr>
          <a:xfrm>
            <a:off x="1428752" y="6488114"/>
            <a:ext cx="4667249" cy="369887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cs typeface="+mn-cs"/>
              </a:rPr>
              <a:t>Clout,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+mn-cs"/>
              </a:rPr>
              <a:t>Falta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+mn-cs"/>
              </a:rPr>
              <a:t> &amp; Willett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066801"/>
            <a:ext cx="111760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/>
            </a:lvl1pPr>
            <a:lvl2pPr>
              <a:buSzPct val="60000"/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8872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6492876"/>
            <a:ext cx="1428751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fld id="{78DD82B9-B8EE-4375-B6FF-88FA6ABB15D9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492876"/>
            <a:ext cx="46736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6960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179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497495-0637-405E-AE64-5CC7506D51F5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100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extBox 7"/>
          <p:cNvSpPr txBox="1"/>
          <p:nvPr/>
        </p:nvSpPr>
        <p:spPr>
          <a:xfrm>
            <a:off x="1428752" y="6488114"/>
            <a:ext cx="4667249" cy="369887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cs typeface="+mn-cs"/>
              </a:rPr>
              <a:t>Clout,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+mn-cs"/>
              </a:rPr>
              <a:t>Falta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+mn-cs"/>
              </a:rPr>
              <a:t> &amp; Willett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56896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800"/>
            </a:lvl1pPr>
            <a:lvl2pPr>
              <a:buSzPct val="60000"/>
              <a:buFontTx/>
              <a:buBlip>
                <a:blip r:embed="rId2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1"/>
            <a:ext cx="56896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800"/>
            </a:lvl1pPr>
            <a:lvl2pPr>
              <a:buSzPct val="60000"/>
              <a:buFontTx/>
              <a:buBlip>
                <a:blip r:embed="rId2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7856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fld id="{7BFFD690-9426-415D-8B65-26881E07B2D4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0" y="6492876"/>
            <a:ext cx="46736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98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1428752" y="6488114"/>
            <a:ext cx="4667249" cy="369887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cs typeface="+mn-cs"/>
              </a:rPr>
              <a:t>Clout,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+mn-cs"/>
              </a:rPr>
              <a:t>Falta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+mn-cs"/>
              </a:rPr>
              <a:t> &amp; Willett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906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76401"/>
            <a:ext cx="5386917" cy="44497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4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9906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676401"/>
            <a:ext cx="5389033" cy="44497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4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7856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fld id="{04C4989A-474C-40DE-95B9-011C28B71673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96000" y="6492876"/>
            <a:ext cx="46736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6960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778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8872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422400" y="6477000"/>
            <a:ext cx="4673600" cy="381000"/>
          </a:xfrm>
        </p:spPr>
        <p:txBody>
          <a:bodyPr anchor="ctr">
            <a:norm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buNone/>
              <a:defRPr lang="en-US"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cs typeface="+mn-cs"/>
              </a:rPr>
              <a:t>Clout,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+mn-cs"/>
              </a:rPr>
              <a:t>Falta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+mn-cs"/>
              </a:rPr>
              <a:t> &amp; Willett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>
            <a:off x="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fld id="{ED291B17-9318-49DB-B28B-6E5994AE9581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6096000" y="6492876"/>
            <a:ext cx="46736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1076960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9629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468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422400" y="6477000"/>
            <a:ext cx="4673600" cy="381000"/>
          </a:xfrm>
        </p:spPr>
        <p:txBody>
          <a:bodyPr anchor="ctr">
            <a:normAutofit/>
          </a:bodyPr>
          <a:lstStyle>
            <a:lvl1pPr algn="r">
              <a:buNone/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4"/>
          </p:nvPr>
        </p:nvSpPr>
        <p:spPr>
          <a:xfrm>
            <a:off x="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fld id="{ED291B17-9318-49DB-B28B-6E5994AE9581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6096000" y="6492876"/>
            <a:ext cx="46736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1076960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5834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2884F1-FFEA-405F-9602-3DCA865EDA4E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027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18DB4A-8810-4A10-AD5C-D5E2C667F5B3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858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D4963-E985-44C4-B8C4-FDD613B7C2F8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6219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291B17-9318-49DB-B28B-6E5994AE9581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198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87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6to9syd_BUScov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1172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65314" y="1028733"/>
            <a:ext cx="9191327" cy="960107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800"/>
              </a:spcBef>
              <a:buNone/>
              <a:defRPr sz="2400" baseline="0">
                <a:latin typeface="Arial"/>
                <a:cs typeface="Arial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91772392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624417" y="1509185"/>
            <a:ext cx="10945283" cy="4127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97767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 Title and Content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51152" y="1534087"/>
            <a:ext cx="5280000" cy="410259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1"/>
          </p:nvPr>
        </p:nvSpPr>
        <p:spPr>
          <a:xfrm>
            <a:off x="6289700" y="1534087"/>
            <a:ext cx="5280000" cy="410259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40293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0099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26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10577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9C54D37-C163-7A4A-942D-8B1E32FCDE08}"/>
              </a:ext>
            </a:extLst>
          </p:cNvPr>
          <p:cNvSpPr txBox="1">
            <a:spLocks/>
          </p:cNvSpPr>
          <p:nvPr/>
        </p:nvSpPr>
        <p:spPr bwMode="auto">
          <a:xfrm>
            <a:off x="10871200" y="6249988"/>
            <a:ext cx="1049867" cy="4572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ea typeface="ヒラギノ角ゴ Pro W3" panose="020B0300000000000000" pitchFamily="34" charset="-128"/>
                <a:cs typeface="Arial" panose="020B0604020202020204" pitchFamily="34" charset="0"/>
              </a:rPr>
              <a:t>22-</a:t>
            </a:r>
            <a:fld id="{04F08E41-DC30-FE42-BC56-4981A8C62C39}" type="slidenum">
              <a:rPr lang="en-US" altLang="en-US" sz="1400">
                <a:solidFill>
                  <a:schemeClr val="bg1"/>
                </a:solidFill>
                <a:ea typeface="ヒラギノ角ゴ Pro W3" panose="020B0300000000000000" pitchFamily="34" charset="-128"/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z="1400">
              <a:solidFill>
                <a:schemeClr val="bg1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4268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793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30777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en-A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7286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8762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0653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490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67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66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27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619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887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323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707" r:id="rId12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91EC5-5666-C441-89FF-78577B819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388D5-6F99-FD47-9B82-CE5796133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42FBD-ACA8-2F43-A42D-37E879A1A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55B81-3723-F844-B5B4-BDC7A5F63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4A42C-316E-2543-A7CD-5598F9BC2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97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ED291B17-9318-49DB-B28B-6E5994AE9581}" type="datetime1">
              <a:rPr lang="en-US" smtClean="0"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02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24417" y="482601"/>
            <a:ext cx="10972800" cy="6159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8" name="Text Placeholder 5"/>
          <p:cNvSpPr>
            <a:spLocks noGrp="1"/>
          </p:cNvSpPr>
          <p:nvPr>
            <p:ph type="body" idx="1"/>
          </p:nvPr>
        </p:nvSpPr>
        <p:spPr bwMode="auto">
          <a:xfrm>
            <a:off x="635001" y="1509185"/>
            <a:ext cx="10934700" cy="4127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6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Sommet" pitchFamily="50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Sommet" pitchFamily="50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Sommet" pitchFamily="50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Sommet" pitchFamily="50" charset="0"/>
        </a:defRPr>
      </a:lvl9pPr>
    </p:titleStyle>
    <p:bodyStyle>
      <a:lvl1pPr marL="457189" indent="-457189" algn="l" rtl="0" eaLnBrk="1" fontAlgn="base" hangingPunct="1">
        <a:spcBef>
          <a:spcPts val="1600"/>
        </a:spcBef>
        <a:spcAft>
          <a:spcPct val="0"/>
        </a:spcAft>
        <a:buFont typeface="Arial" charset="0"/>
        <a:defRPr sz="2133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359824" indent="-359824" algn="l" rtl="0" eaLnBrk="1" fontAlgn="base" hangingPunct="1">
        <a:spcBef>
          <a:spcPts val="1600"/>
        </a:spcBef>
        <a:spcAft>
          <a:spcPct val="0"/>
        </a:spcAft>
        <a:buFont typeface="Arial" charset="0"/>
        <a:buChar char="•"/>
        <a:defRPr sz="2133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719649" indent="-359824" algn="l" rtl="0" eaLnBrk="1" fontAlgn="base" hangingPunct="1">
        <a:spcBef>
          <a:spcPts val="1200"/>
        </a:spcBef>
        <a:spcAft>
          <a:spcPct val="0"/>
        </a:spcAft>
        <a:buFont typeface="Lucida Grande" charset="0"/>
        <a:buChar char="–"/>
        <a:defRPr sz="2133" kern="1200">
          <a:solidFill>
            <a:schemeClr val="tx1"/>
          </a:solidFill>
          <a:latin typeface="+mn-lt"/>
          <a:ea typeface="ヒラギノ角ゴ Pro W3" pitchFamily="-60" charset="-128"/>
          <a:cs typeface="ヒラギノ角ゴ Pro W3" charset="-128"/>
        </a:defRPr>
      </a:lvl3pPr>
      <a:lvl4pPr marL="1079473" indent="-359824" algn="l" rtl="0" eaLnBrk="1" fontAlgn="base" hangingPunct="1">
        <a:spcBef>
          <a:spcPts val="800"/>
        </a:spcBef>
        <a:spcAft>
          <a:spcPct val="0"/>
        </a:spcAft>
        <a:buFont typeface="Lucida Grande" charset="0"/>
        <a:buChar char="»"/>
        <a:defRPr sz="2133" kern="1200">
          <a:solidFill>
            <a:schemeClr val="tx1"/>
          </a:solidFill>
          <a:latin typeface="+mn-lt"/>
          <a:ea typeface="ヒラギノ角ゴ Pro W3" pitchFamily="-60" charset="-128"/>
          <a:cs typeface="ヒラギノ角ゴ Pro W3" charset="-128"/>
        </a:defRPr>
      </a:lvl4pPr>
      <a:lvl5pPr marL="1439297" indent="-359824" algn="l" rtl="0" eaLnBrk="1" fontAlgn="base" hangingPunct="1">
        <a:spcBef>
          <a:spcPts val="800"/>
        </a:spcBef>
        <a:spcAft>
          <a:spcPct val="0"/>
        </a:spcAft>
        <a:buFont typeface="Wingdings" charset="2"/>
        <a:buChar char="§"/>
        <a:defRPr sz="2133" kern="1200">
          <a:solidFill>
            <a:schemeClr val="tx1"/>
          </a:solidFill>
          <a:latin typeface="+mn-lt"/>
          <a:ea typeface="ヒラギノ角ゴ Pro W3" pitchFamily="-60" charset="-128"/>
          <a:cs typeface="ヒラギノ角ゴ Pro W3" charset="-128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1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hyperlink" Target="https://en.wikipedia.org/wiki/Mid-century_modern" TargetMode="External"/><Relationship Id="rId2" Type="http://schemas.openxmlformats.org/officeDocument/2006/relationships/image" Target="../media/image26.png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19" Type="http://schemas.openxmlformats.org/officeDocument/2006/relationships/image" Target="../media/image42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44.svg"/><Relationship Id="rId21" Type="http://schemas.openxmlformats.org/officeDocument/2006/relationships/image" Target="../media/image61.png"/><Relationship Id="rId7" Type="http://schemas.openxmlformats.org/officeDocument/2006/relationships/image" Target="../media/image48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5" Type="http://schemas.openxmlformats.org/officeDocument/2006/relationships/image" Target="../media/image65.svg"/><Relationship Id="rId33" Type="http://schemas.openxmlformats.org/officeDocument/2006/relationships/image" Target="../media/image73.svg"/><Relationship Id="rId2" Type="http://schemas.openxmlformats.org/officeDocument/2006/relationships/image" Target="../media/image43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sv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7.png"/><Relationship Id="rId11" Type="http://schemas.openxmlformats.org/officeDocument/2006/relationships/image" Target="../media/image51.sv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5" Type="http://schemas.openxmlformats.org/officeDocument/2006/relationships/image" Target="../media/image46.svg"/><Relationship Id="rId15" Type="http://schemas.openxmlformats.org/officeDocument/2006/relationships/image" Target="../media/image55.sv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31" Type="http://schemas.openxmlformats.org/officeDocument/2006/relationships/image" Target="../media/image71.svg"/><Relationship Id="rId4" Type="http://schemas.openxmlformats.org/officeDocument/2006/relationships/image" Target="../media/image45.png"/><Relationship Id="rId9" Type="http://schemas.microsoft.com/office/2007/relationships/hdphoto" Target="../media/hdphoto1.wdp"/><Relationship Id="rId14" Type="http://schemas.openxmlformats.org/officeDocument/2006/relationships/image" Target="../media/image54.png"/><Relationship Id="rId22" Type="http://schemas.openxmlformats.org/officeDocument/2006/relationships/image" Target="../media/image62.svg"/><Relationship Id="rId27" Type="http://schemas.openxmlformats.org/officeDocument/2006/relationships/image" Target="../media/image67.svg"/><Relationship Id="rId30" Type="http://schemas.openxmlformats.org/officeDocument/2006/relationships/image" Target="../media/image70.png"/><Relationship Id="rId8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road-sign-right-of-way-test-361513/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wl.excelsior.edu/grammar-essentials/common-errors/common-errors-quotation-error/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tedashboard.com/" TargetMode="Externa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mpty_room_of_office.jpg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ogs.hss.ed.ac.uk/pubs-and-publications/2017/09/29/happens-kneed-take-break-phd/" TargetMode="External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7" Type="http://schemas.openxmlformats.org/officeDocument/2006/relationships/image" Target="../media/image8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whiteboard-dry-erase-marker-blank-2903269/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iro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dtech4beginners.com/2017/01/17/share-and-collaborate-the-easy-way-with-padlet/" TargetMode="External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hyperlink" Target="https://padlet.com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v-test-pattern-test-picture-display-146649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hyperlink" Target="https://pixabay.com/en/road-sign-right-of-way-test-361513/" TargetMode="External"/><Relationship Id="rId4" Type="http://schemas.openxmlformats.org/officeDocument/2006/relationships/image" Target="../media/image7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justana-justana.blogspot.com/2011/04/fda-approves-invega-paliperidone-for.html" TargetMode="External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beautyandthecity.blogspot.com/" TargetMode="Externa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ppinventor.mit.edu/explore/media-library.html" TargetMode="External"/><Relationship Id="rId4" Type="http://schemas.openxmlformats.org/officeDocument/2006/relationships/image" Target="../media/image9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elp-button-red-emergency-support-153094/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rprestonsrhsenglitcomp12.blogspot.com/2013_04_01_archive.html" TargetMode="External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myportfolio.school.nz/view/view.php?id=32108" TargetMode="External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arataylorkt.wordpress.com/2017/10/17/blogging-about-blogs/" TargetMode="External"/><Relationship Id="rId7" Type="http://schemas.openxmlformats.org/officeDocument/2006/relationships/hyperlink" Target="https://en.wikipedia.org/wiki/Microsoft_Teams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s://blogs.leeward.hawaii.edu/iteach/blackboard-collaborate/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djurytarget.com/2015/08/19/the-danger-of-opening-the-door-federal-judge-rules-that-kbr-corporation-must-turn-over-privileged-documents-in-false-claims-act-case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tslikeherdingcats.blogspot.com/2010_08_01_archive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C80211-1074-4C50-83CE-5160EEB89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8" b="374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9CD089-1694-8A46-BF69-5B683E5B4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34" y="352338"/>
            <a:ext cx="11548532" cy="41987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900">
                <a:solidFill>
                  <a:schemeClr val="bg1"/>
                </a:solidFill>
              </a:rPr>
              <a:t>Facilitating Synchronous Live Stream Classes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B9A54-9595-0D40-8DEE-974CC1C65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733" y="4718033"/>
            <a:ext cx="10634738" cy="117503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chemeClr val="bg1"/>
                </a:solidFill>
              </a:rPr>
              <a:t>Dr Victoria Clout</a:t>
            </a:r>
          </a:p>
          <a:p>
            <a:pPr>
              <a:lnSpc>
                <a:spcPct val="90000"/>
              </a:lnSpc>
            </a:pPr>
            <a:r>
              <a:rPr lang="en-US" sz="1800">
                <a:solidFill>
                  <a:schemeClr val="bg1"/>
                </a:solidFill>
              </a:rPr>
              <a:t>School of Accounting</a:t>
            </a:r>
          </a:p>
          <a:p>
            <a:pPr>
              <a:lnSpc>
                <a:spcPct val="90000"/>
              </a:lnSpc>
            </a:pPr>
            <a:r>
              <a:rPr lang="en-US" sz="1800">
                <a:solidFill>
                  <a:schemeClr val="bg1"/>
                </a:solidFill>
              </a:rPr>
              <a:t>UNSW Sydney</a:t>
            </a:r>
          </a:p>
        </p:txBody>
      </p:sp>
    </p:spTree>
    <p:extLst>
      <p:ext uri="{BB962C8B-B14F-4D97-AF65-F5344CB8AC3E}">
        <p14:creationId xmlns:p14="http://schemas.microsoft.com/office/powerpoint/2010/main" val="211750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2276B78-B00F-1942-B3D6-3E0999555A41}"/>
              </a:ext>
            </a:extLst>
          </p:cNvPr>
          <p:cNvSpPr txBox="1"/>
          <p:nvPr/>
        </p:nvSpPr>
        <p:spPr>
          <a:xfrm>
            <a:off x="1178577" y="5546988"/>
            <a:ext cx="2271081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turn your mic off when not speaking, to minimize background noise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BFE0A-9677-D04B-AA6D-01ED61CE7E02}"/>
              </a:ext>
            </a:extLst>
          </p:cNvPr>
          <p:cNvSpPr txBox="1"/>
          <p:nvPr/>
        </p:nvSpPr>
        <p:spPr>
          <a:xfrm>
            <a:off x="1178577" y="1876620"/>
            <a:ext cx="2575882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 can choose to turn off your video if you don’t want it on all the time, but when speaking it helps to make you more ‘present’!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E6225-BB82-AF40-8D80-162F12B90D5D}"/>
              </a:ext>
            </a:extLst>
          </p:cNvPr>
          <p:cNvSpPr txBox="1"/>
          <p:nvPr/>
        </p:nvSpPr>
        <p:spPr>
          <a:xfrm>
            <a:off x="5887844" y="1755831"/>
            <a:ext cx="2733423" cy="144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Share a specific window (or  on your device with the room. Everyone can see what you do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that window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(e.g. moving your mouse, using menus, editing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etc.)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4BE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A508D8-DAC6-9843-A2A8-7C18C330D296}"/>
              </a:ext>
            </a:extLst>
          </p:cNvPr>
          <p:cNvSpPr txBox="1"/>
          <p:nvPr/>
        </p:nvSpPr>
        <p:spPr>
          <a:xfrm>
            <a:off x="9608124" y="1431463"/>
            <a:ext cx="2271081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this to view everybody’s image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(only visible if no screen is being shared)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4BE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36797BA-8A67-6741-88AD-BC93516DEA36}"/>
              </a:ext>
            </a:extLst>
          </p:cNvPr>
          <p:cNvCxnSpPr>
            <a:cxnSpLocks/>
          </p:cNvCxnSpPr>
          <p:nvPr/>
        </p:nvCxnSpPr>
        <p:spPr>
          <a:xfrm>
            <a:off x="2689404" y="3200059"/>
            <a:ext cx="0" cy="45930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2FAEBD-86E0-9E4F-AE6A-954D42FB597C}"/>
              </a:ext>
            </a:extLst>
          </p:cNvPr>
          <p:cNvCxnSpPr>
            <a:cxnSpLocks/>
          </p:cNvCxnSpPr>
          <p:nvPr/>
        </p:nvCxnSpPr>
        <p:spPr>
          <a:xfrm flipV="1">
            <a:off x="1596488" y="5071202"/>
            <a:ext cx="0" cy="47578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999F75-D468-E84A-8810-93805D7F74C5}"/>
              </a:ext>
            </a:extLst>
          </p:cNvPr>
          <p:cNvCxnSpPr>
            <a:cxnSpLocks/>
          </p:cNvCxnSpPr>
          <p:nvPr/>
        </p:nvCxnSpPr>
        <p:spPr>
          <a:xfrm flipH="1">
            <a:off x="7460166" y="3200059"/>
            <a:ext cx="1" cy="45930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8C21344-B3C0-4B4A-BDDF-576014FB63B1}"/>
              </a:ext>
            </a:extLst>
          </p:cNvPr>
          <p:cNvCxnSpPr>
            <a:cxnSpLocks/>
            <a:stCxn id="11" idx="0"/>
            <a:endCxn id="3" idx="2"/>
          </p:cNvCxnSpPr>
          <p:nvPr/>
        </p:nvCxnSpPr>
        <p:spPr>
          <a:xfrm flipH="1" flipV="1">
            <a:off x="10740734" y="1086783"/>
            <a:ext cx="2931" cy="34468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A63958F-2D7A-914B-8D4C-A3FD9509FE16}"/>
              </a:ext>
            </a:extLst>
          </p:cNvPr>
          <p:cNvSpPr txBox="1"/>
          <p:nvPr/>
        </p:nvSpPr>
        <p:spPr>
          <a:xfrm>
            <a:off x="165063" y="113951"/>
            <a:ext cx="62429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F4BEB"/>
                </a:solidFill>
                <a:latin typeface="Arial"/>
              </a:rPr>
              <a:t>Welcome to ACCTXXX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F4BE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Welcome to Zoom • Quick Guide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59152-17E7-FC43-BE4F-1A9337585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91" b="64159"/>
          <a:stretch/>
        </p:blipFill>
        <p:spPr>
          <a:xfrm>
            <a:off x="10013659" y="572433"/>
            <a:ext cx="1454150" cy="514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911343-A531-8C4A-A3B0-7306C1D98716}"/>
              </a:ext>
            </a:extLst>
          </p:cNvPr>
          <p:cNvSpPr txBox="1"/>
          <p:nvPr/>
        </p:nvSpPr>
        <p:spPr>
          <a:xfrm>
            <a:off x="203201" y="1232646"/>
            <a:ext cx="5968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these controls while we wait for everyone to arrive…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203DBB-E277-5B44-A445-AA7B65C85D32}"/>
              </a:ext>
            </a:extLst>
          </p:cNvPr>
          <p:cNvGrpSpPr/>
          <p:nvPr/>
        </p:nvGrpSpPr>
        <p:grpSpPr>
          <a:xfrm>
            <a:off x="1178577" y="3675844"/>
            <a:ext cx="7962900" cy="1395359"/>
            <a:chOff x="2171032" y="3508577"/>
            <a:chExt cx="7962900" cy="139535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9E1E75-6A91-6E46-9C29-525A93E62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1032" y="4281636"/>
              <a:ext cx="2311400" cy="6223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67FF96-500A-0545-AC5D-46B036ACD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1032" y="3508577"/>
              <a:ext cx="7962900" cy="6604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0618BF-F495-0042-B5F7-6559B0767F64}"/>
                </a:ext>
              </a:extLst>
            </p:cNvPr>
            <p:cNvSpPr/>
            <p:nvPr/>
          </p:nvSpPr>
          <p:spPr>
            <a:xfrm>
              <a:off x="5284976" y="3508577"/>
              <a:ext cx="2703324" cy="618923"/>
            </a:xfrm>
            <a:prstGeom prst="rect">
              <a:avLst/>
            </a:prstGeom>
            <a:solidFill>
              <a:srgbClr val="1C1E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B279687-349E-F84E-B01C-F4C06B203CE3}"/>
              </a:ext>
            </a:extLst>
          </p:cNvPr>
          <p:cNvSpPr txBox="1"/>
          <p:nvPr/>
        </p:nvSpPr>
        <p:spPr>
          <a:xfrm>
            <a:off x="6408054" y="4823713"/>
            <a:ext cx="2733423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Open/Hide the text chat window to share messages/links with everyone, or specific people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1500A57-558C-2142-9690-228B65DF34E6}"/>
              </a:ext>
            </a:extLst>
          </p:cNvPr>
          <p:cNvCxnSpPr>
            <a:cxnSpLocks/>
          </p:cNvCxnSpPr>
          <p:nvPr/>
        </p:nvCxnSpPr>
        <p:spPr>
          <a:xfrm flipV="1">
            <a:off x="8786295" y="4347927"/>
            <a:ext cx="0" cy="47578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9D78F76-6031-504D-9E32-8FF873AF3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7689" y="3669494"/>
            <a:ext cx="1016000" cy="6731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B73AA5-04BF-D94B-BFE4-943486FFE8C4}"/>
              </a:ext>
            </a:extLst>
          </p:cNvPr>
          <p:cNvSpPr txBox="1"/>
          <p:nvPr/>
        </p:nvSpPr>
        <p:spPr>
          <a:xfrm>
            <a:off x="9326132" y="4823713"/>
            <a:ext cx="2064958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F4BEB"/>
                </a:solidFill>
                <a:latin typeface="Arial"/>
              </a:rPr>
              <a:t>Click here for options – you can wave, thumbs up and raise your hand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4BE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4E5EB5A-7612-6341-A42F-543726E278EE}"/>
              </a:ext>
            </a:extLst>
          </p:cNvPr>
          <p:cNvCxnSpPr>
            <a:cxnSpLocks/>
          </p:cNvCxnSpPr>
          <p:nvPr/>
        </p:nvCxnSpPr>
        <p:spPr>
          <a:xfrm flipV="1">
            <a:off x="9785001" y="4342594"/>
            <a:ext cx="0" cy="47578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764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C97E5C-C165-417B-BBDE-6701E22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D0E1C6-221C-4835-B0D4-24184F6B6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7EA9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8F2782-0AD1-4AB6-BBB8-3BA1BB416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DF411C-8D5D-9043-A4D3-DF84E4B40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6" r="759" b="7027"/>
          <a:stretch/>
        </p:blipFill>
        <p:spPr>
          <a:xfrm>
            <a:off x="3566026" y="711077"/>
            <a:ext cx="7437304" cy="5435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7FB588-0D48-FE46-A58F-D9BC48B4685B}"/>
              </a:ext>
            </a:extLst>
          </p:cNvPr>
          <p:cNvSpPr/>
          <p:nvPr/>
        </p:nvSpPr>
        <p:spPr>
          <a:xfrm>
            <a:off x="859389" y="754195"/>
            <a:ext cx="25401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F4BEB"/>
                </a:solidFill>
                <a:latin typeface="Arial"/>
              </a:rPr>
              <a:t>Welcome to ACCTXXX</a:t>
            </a:r>
          </a:p>
          <a:p>
            <a:pPr>
              <a:defRPr/>
            </a:pPr>
            <a:r>
              <a:rPr lang="en-US" dirty="0">
                <a:solidFill>
                  <a:srgbClr val="0F4BEB"/>
                </a:solidFill>
                <a:latin typeface="Arial"/>
              </a:rPr>
              <a:t>here is a quick guide</a:t>
            </a:r>
          </a:p>
          <a:p>
            <a:pPr>
              <a:defRPr/>
            </a:pPr>
            <a:r>
              <a:rPr lang="en-US" dirty="0">
                <a:solidFill>
                  <a:srgbClr val="0F4BEB"/>
                </a:solidFill>
                <a:latin typeface="Arial"/>
              </a:rPr>
              <a:t>to MS Teams Tools…</a:t>
            </a:r>
          </a:p>
        </p:txBody>
      </p:sp>
    </p:spTree>
    <p:extLst>
      <p:ext uri="{BB962C8B-B14F-4D97-AF65-F5344CB8AC3E}">
        <p14:creationId xmlns:p14="http://schemas.microsoft.com/office/powerpoint/2010/main" val="2663251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4426242-9CEB-864A-9AA0-F7E1A425395D}"/>
              </a:ext>
            </a:extLst>
          </p:cNvPr>
          <p:cNvSpPr/>
          <p:nvPr/>
        </p:nvSpPr>
        <p:spPr>
          <a:xfrm>
            <a:off x="4957230" y="4430238"/>
            <a:ext cx="2076307" cy="154468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5B0C550-B60B-B240-8CA4-46B4F4B54B48}"/>
              </a:ext>
            </a:extLst>
          </p:cNvPr>
          <p:cNvSpPr/>
          <p:nvPr/>
        </p:nvSpPr>
        <p:spPr>
          <a:xfrm>
            <a:off x="7131424" y="981290"/>
            <a:ext cx="1875834" cy="168897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64D0ADA-DD16-8E45-9E5D-52B985DEA8EE}"/>
              </a:ext>
            </a:extLst>
          </p:cNvPr>
          <p:cNvSpPr/>
          <p:nvPr/>
        </p:nvSpPr>
        <p:spPr>
          <a:xfrm>
            <a:off x="4996988" y="2793175"/>
            <a:ext cx="1961457" cy="154468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4E76100-A0A3-6642-AED4-7C31055563D7}"/>
              </a:ext>
            </a:extLst>
          </p:cNvPr>
          <p:cNvSpPr/>
          <p:nvPr/>
        </p:nvSpPr>
        <p:spPr>
          <a:xfrm>
            <a:off x="2713381" y="4403688"/>
            <a:ext cx="2076307" cy="154468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E4191EAD-02D3-8840-89FC-DCA76FBE6499}"/>
              </a:ext>
            </a:extLst>
          </p:cNvPr>
          <p:cNvSpPr/>
          <p:nvPr/>
        </p:nvSpPr>
        <p:spPr>
          <a:xfrm>
            <a:off x="7196950" y="4447094"/>
            <a:ext cx="1853789" cy="154468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7C9EF71-2E33-5644-BCFC-3CC101157847}"/>
              </a:ext>
            </a:extLst>
          </p:cNvPr>
          <p:cNvSpPr/>
          <p:nvPr/>
        </p:nvSpPr>
        <p:spPr>
          <a:xfrm>
            <a:off x="7174905" y="2774028"/>
            <a:ext cx="1875834" cy="161680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8ACB740-72BE-294E-8ABE-EFD18CA3C1AA}"/>
              </a:ext>
            </a:extLst>
          </p:cNvPr>
          <p:cNvSpPr/>
          <p:nvPr/>
        </p:nvSpPr>
        <p:spPr>
          <a:xfrm>
            <a:off x="2713381" y="2745301"/>
            <a:ext cx="2081977" cy="154468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5065138-1064-F545-8F8C-28E0D7566629}"/>
              </a:ext>
            </a:extLst>
          </p:cNvPr>
          <p:cNvSpPr/>
          <p:nvPr/>
        </p:nvSpPr>
        <p:spPr>
          <a:xfrm>
            <a:off x="2780271" y="1054634"/>
            <a:ext cx="1976604" cy="161563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4A2C4-A680-E34D-8922-64F25401A15B}"/>
              </a:ext>
            </a:extLst>
          </p:cNvPr>
          <p:cNvSpPr txBox="1"/>
          <p:nvPr/>
        </p:nvSpPr>
        <p:spPr>
          <a:xfrm>
            <a:off x="89514" y="209178"/>
            <a:ext cx="8560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Live Stream – Netiquette (basic example)</a:t>
            </a:r>
          </a:p>
        </p:txBody>
      </p:sp>
      <p:pic>
        <p:nvPicPr>
          <p:cNvPr id="6" name="Graphic 5" descr="Radio microphone">
            <a:extLst>
              <a:ext uri="{FF2B5EF4-FFF2-40B4-BE49-F238E27FC236}">
                <a16:creationId xmlns:a16="http://schemas.microsoft.com/office/drawing/2014/main" id="{581113D5-2473-B542-B06C-9992E02D2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904" y="1618714"/>
            <a:ext cx="914400" cy="914400"/>
          </a:xfrm>
          <a:prstGeom prst="rect">
            <a:avLst/>
          </a:prstGeom>
        </p:spPr>
      </p:pic>
      <p:pic>
        <p:nvPicPr>
          <p:cNvPr id="10" name="Graphic 9" descr="Web cam">
            <a:extLst>
              <a:ext uri="{FF2B5EF4-FFF2-40B4-BE49-F238E27FC236}">
                <a16:creationId xmlns:a16="http://schemas.microsoft.com/office/drawing/2014/main" id="{AA1E3DC2-E72A-044A-81AB-4C8DDD8B8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2141" y="1706325"/>
            <a:ext cx="914400" cy="914400"/>
          </a:xfrm>
          <a:prstGeom prst="rect">
            <a:avLst/>
          </a:prstGeom>
        </p:spPr>
      </p:pic>
      <p:pic>
        <p:nvPicPr>
          <p:cNvPr id="12" name="Graphic 11" descr="Open book">
            <a:extLst>
              <a:ext uri="{FF2B5EF4-FFF2-40B4-BE49-F238E27FC236}">
                <a16:creationId xmlns:a16="http://schemas.microsoft.com/office/drawing/2014/main" id="{D1B1BAC2-39E8-FF4E-9553-BA46261A5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1904" y="3334454"/>
            <a:ext cx="914400" cy="914400"/>
          </a:xfrm>
          <a:prstGeom prst="rect">
            <a:avLst/>
          </a:prstGeom>
        </p:spPr>
      </p:pic>
      <p:pic>
        <p:nvPicPr>
          <p:cNvPr id="16" name="Graphic 15" descr="Heart">
            <a:extLst>
              <a:ext uri="{FF2B5EF4-FFF2-40B4-BE49-F238E27FC236}">
                <a16:creationId xmlns:a16="http://schemas.microsoft.com/office/drawing/2014/main" id="{E7ED6CE4-A5F7-E54E-ADCD-A20FAD7818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55622" y="3428245"/>
            <a:ext cx="914400" cy="914400"/>
          </a:xfrm>
          <a:prstGeom prst="rect">
            <a:avLst/>
          </a:prstGeom>
        </p:spPr>
      </p:pic>
      <p:pic>
        <p:nvPicPr>
          <p:cNvPr id="18" name="Graphic 17" descr="Music note">
            <a:extLst>
              <a:ext uri="{FF2B5EF4-FFF2-40B4-BE49-F238E27FC236}">
                <a16:creationId xmlns:a16="http://schemas.microsoft.com/office/drawing/2014/main" id="{E8F71430-927D-1849-A74A-175B806A3F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17993" y="4885464"/>
            <a:ext cx="914400" cy="914400"/>
          </a:xfrm>
          <a:prstGeom prst="rect">
            <a:avLst/>
          </a:prstGeom>
        </p:spPr>
      </p:pic>
      <p:pic>
        <p:nvPicPr>
          <p:cNvPr id="20" name="Graphic 19" descr="Raised hand">
            <a:extLst>
              <a:ext uri="{FF2B5EF4-FFF2-40B4-BE49-F238E27FC236}">
                <a16:creationId xmlns:a16="http://schemas.microsoft.com/office/drawing/2014/main" id="{A9E0C4C0-08D4-4A40-93EA-C28D249925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20033" y="4986195"/>
            <a:ext cx="914400" cy="914400"/>
          </a:xfrm>
          <a:prstGeom prst="rect">
            <a:avLst/>
          </a:prstGeom>
        </p:spPr>
      </p:pic>
      <p:pic>
        <p:nvPicPr>
          <p:cNvPr id="22" name="Graphic 21" descr="Pizza">
            <a:extLst>
              <a:ext uri="{FF2B5EF4-FFF2-40B4-BE49-F238E27FC236}">
                <a16:creationId xmlns:a16="http://schemas.microsoft.com/office/drawing/2014/main" id="{65610F6D-55DC-CB4A-B95E-7B1540F3FC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37686" y="5005497"/>
            <a:ext cx="914400" cy="914400"/>
          </a:xfrm>
          <a:prstGeom prst="rect">
            <a:avLst/>
          </a:prstGeom>
        </p:spPr>
      </p:pic>
      <p:pic>
        <p:nvPicPr>
          <p:cNvPr id="26" name="Picture 25" descr="A close up of a red chair&#10;&#10;Description automatically generated">
            <a:extLst>
              <a:ext uri="{FF2B5EF4-FFF2-40B4-BE49-F238E27FC236}">
                <a16:creationId xmlns:a16="http://schemas.microsoft.com/office/drawing/2014/main" id="{8F186D4A-B8C9-7742-96A4-F73A515CB2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5598462" y="3359229"/>
            <a:ext cx="649729" cy="9024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086ED7B-A327-0145-BE33-825E724E2081}"/>
              </a:ext>
            </a:extLst>
          </p:cNvPr>
          <p:cNvSpPr txBox="1"/>
          <p:nvPr/>
        </p:nvSpPr>
        <p:spPr>
          <a:xfrm>
            <a:off x="2897071" y="1046290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Mute yourself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when not talking!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36CB60-F5FC-6D41-947A-812C2B5603BF}"/>
              </a:ext>
            </a:extLst>
          </p:cNvPr>
          <p:cNvSpPr txBox="1"/>
          <p:nvPr/>
        </p:nvSpPr>
        <p:spPr>
          <a:xfrm>
            <a:off x="7244842" y="964750"/>
            <a:ext cx="17491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Turn on video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if your internet is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strong enough.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29319E-5BC5-4343-80A5-8CA2D1B1A30F}"/>
              </a:ext>
            </a:extLst>
          </p:cNvPr>
          <p:cNvSpPr txBox="1"/>
          <p:nvPr/>
        </p:nvSpPr>
        <p:spPr>
          <a:xfrm>
            <a:off x="3268967" y="2774028"/>
            <a:ext cx="1172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prepared!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2B9007-A48A-264B-87B5-C294755DC204}"/>
              </a:ext>
            </a:extLst>
          </p:cNvPr>
          <p:cNvSpPr txBox="1"/>
          <p:nvPr/>
        </p:nvSpPr>
        <p:spPr>
          <a:xfrm>
            <a:off x="5109199" y="2748503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Get comfy before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class starts.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ED7E88-2DB4-D54F-A03F-17F6D5871552}"/>
              </a:ext>
            </a:extLst>
          </p:cNvPr>
          <p:cNvSpPr txBox="1"/>
          <p:nvPr/>
        </p:nvSpPr>
        <p:spPr>
          <a:xfrm>
            <a:off x="7094545" y="2813581"/>
            <a:ext cx="200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Be respectful of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others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291310-D8C1-1A43-8A3D-0C0E641C1169}"/>
              </a:ext>
            </a:extLst>
          </p:cNvPr>
          <p:cNvSpPr txBox="1"/>
          <p:nvPr/>
        </p:nvSpPr>
        <p:spPr>
          <a:xfrm>
            <a:off x="3047811" y="4424018"/>
            <a:ext cx="1390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Find a quiet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place!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8A81D2-B2FF-2942-AD84-9F7AE87BDA47}"/>
              </a:ext>
            </a:extLst>
          </p:cNvPr>
          <p:cNvSpPr txBox="1"/>
          <p:nvPr/>
        </p:nvSpPr>
        <p:spPr>
          <a:xfrm>
            <a:off x="4921440" y="4395664"/>
            <a:ext cx="2146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Click raise your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hand button to talk!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E16C37-3CA7-6549-B781-091669064B3E}"/>
              </a:ext>
            </a:extLst>
          </p:cNvPr>
          <p:cNvSpPr txBox="1"/>
          <p:nvPr/>
        </p:nvSpPr>
        <p:spPr>
          <a:xfrm>
            <a:off x="7131424" y="4430238"/>
            <a:ext cx="1990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No eating, especially if the mic is on.</a:t>
            </a:r>
          </a:p>
        </p:txBody>
      </p:sp>
      <p:sp>
        <p:nvSpPr>
          <p:cNvPr id="37" name="&quot;No&quot; Symbol 36">
            <a:extLst>
              <a:ext uri="{FF2B5EF4-FFF2-40B4-BE49-F238E27FC236}">
                <a16:creationId xmlns:a16="http://schemas.microsoft.com/office/drawing/2014/main" id="{91A80B58-CE0F-1F4D-962A-3F2E3CF080D9}"/>
              </a:ext>
            </a:extLst>
          </p:cNvPr>
          <p:cNvSpPr/>
          <p:nvPr/>
        </p:nvSpPr>
        <p:spPr>
          <a:xfrm>
            <a:off x="7612140" y="4963996"/>
            <a:ext cx="914401" cy="958798"/>
          </a:xfrm>
          <a:prstGeom prst="noSmoking">
            <a:avLst>
              <a:gd name="adj" fmla="val 915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&quot;No&quot; Symbol 37">
            <a:extLst>
              <a:ext uri="{FF2B5EF4-FFF2-40B4-BE49-F238E27FC236}">
                <a16:creationId xmlns:a16="http://schemas.microsoft.com/office/drawing/2014/main" id="{FF32AE32-7B21-F64C-97C1-0D46B9C04C1A}"/>
              </a:ext>
            </a:extLst>
          </p:cNvPr>
          <p:cNvSpPr/>
          <p:nvPr/>
        </p:nvSpPr>
        <p:spPr>
          <a:xfrm>
            <a:off x="3286474" y="5033515"/>
            <a:ext cx="914400" cy="772297"/>
          </a:xfrm>
          <a:prstGeom prst="noSmoking">
            <a:avLst>
              <a:gd name="adj" fmla="val 915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F8A3FD6-228F-514E-9EB0-8367BA1FA6D5}"/>
              </a:ext>
            </a:extLst>
          </p:cNvPr>
          <p:cNvSpPr/>
          <p:nvPr/>
        </p:nvSpPr>
        <p:spPr>
          <a:xfrm>
            <a:off x="4941314" y="1007110"/>
            <a:ext cx="1991690" cy="17069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006691-A27D-2445-BD1B-074D41E4CACC}"/>
              </a:ext>
            </a:extLst>
          </p:cNvPr>
          <p:cNvSpPr txBox="1"/>
          <p:nvPr/>
        </p:nvSpPr>
        <p:spPr>
          <a:xfrm>
            <a:off x="5571514" y="1024493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 on</a:t>
            </a:r>
          </a:p>
          <a:p>
            <a:r>
              <a:rPr lang="en-US" dirty="0">
                <a:solidFill>
                  <a:schemeClr val="bg1"/>
                </a:solidFill>
              </a:rPr>
              <a:t>time!</a:t>
            </a:r>
          </a:p>
        </p:txBody>
      </p:sp>
      <p:pic>
        <p:nvPicPr>
          <p:cNvPr id="8" name="Graphic 7" descr="Alarm clock">
            <a:extLst>
              <a:ext uri="{FF2B5EF4-FFF2-40B4-BE49-F238E27FC236}">
                <a16:creationId xmlns:a16="http://schemas.microsoft.com/office/drawing/2014/main" id="{DDE13727-7B0D-C447-B408-7750476C2B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416415" y="1654748"/>
            <a:ext cx="914400" cy="914400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BAF538C-C78C-8949-A755-C4351FD3AA50}"/>
              </a:ext>
            </a:extLst>
          </p:cNvPr>
          <p:cNvCxnSpPr>
            <a:cxnSpLocks/>
          </p:cNvCxnSpPr>
          <p:nvPr/>
        </p:nvCxnSpPr>
        <p:spPr>
          <a:xfrm>
            <a:off x="3362088" y="1720383"/>
            <a:ext cx="696633" cy="76326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042B51B-9945-BF44-9C00-03746AA288C1}"/>
              </a:ext>
            </a:extLst>
          </p:cNvPr>
          <p:cNvCxnSpPr>
            <a:cxnSpLocks/>
          </p:cNvCxnSpPr>
          <p:nvPr/>
        </p:nvCxnSpPr>
        <p:spPr>
          <a:xfrm flipV="1">
            <a:off x="3390182" y="1681285"/>
            <a:ext cx="671072" cy="7547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134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A37399C7-74F2-104C-AFF0-7DAC9D921574}"/>
              </a:ext>
            </a:extLst>
          </p:cNvPr>
          <p:cNvSpPr/>
          <p:nvPr/>
        </p:nvSpPr>
        <p:spPr>
          <a:xfrm>
            <a:off x="292228" y="931567"/>
            <a:ext cx="2057195" cy="1807571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8DE773F-BECD-4E48-A034-910FB794D4A7}"/>
              </a:ext>
            </a:extLst>
          </p:cNvPr>
          <p:cNvSpPr/>
          <p:nvPr/>
        </p:nvSpPr>
        <p:spPr>
          <a:xfrm>
            <a:off x="2494901" y="934634"/>
            <a:ext cx="2057195" cy="1744836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7B679DD-A561-7543-BF43-B5EC11079A04}"/>
              </a:ext>
            </a:extLst>
          </p:cNvPr>
          <p:cNvSpPr/>
          <p:nvPr/>
        </p:nvSpPr>
        <p:spPr>
          <a:xfrm>
            <a:off x="4599599" y="853463"/>
            <a:ext cx="2057195" cy="1779459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F9AEAB7-8C69-814D-B816-6E5B465274DD}"/>
              </a:ext>
            </a:extLst>
          </p:cNvPr>
          <p:cNvSpPr/>
          <p:nvPr/>
        </p:nvSpPr>
        <p:spPr>
          <a:xfrm>
            <a:off x="6733019" y="849365"/>
            <a:ext cx="2057195" cy="1783758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BF93A3E-8437-B44A-9DCB-5F06436679B8}"/>
              </a:ext>
            </a:extLst>
          </p:cNvPr>
          <p:cNvSpPr/>
          <p:nvPr/>
        </p:nvSpPr>
        <p:spPr>
          <a:xfrm>
            <a:off x="8942663" y="849365"/>
            <a:ext cx="2057195" cy="1772639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12C8BE2-AB30-B547-BDD6-892CDEF5D7E4}"/>
              </a:ext>
            </a:extLst>
          </p:cNvPr>
          <p:cNvSpPr/>
          <p:nvPr/>
        </p:nvSpPr>
        <p:spPr>
          <a:xfrm>
            <a:off x="268607" y="2761716"/>
            <a:ext cx="2057195" cy="1746093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4DB1A97-0DC4-BA47-920F-BA2DDA6CF397}"/>
              </a:ext>
            </a:extLst>
          </p:cNvPr>
          <p:cNvSpPr/>
          <p:nvPr/>
        </p:nvSpPr>
        <p:spPr>
          <a:xfrm>
            <a:off x="2486353" y="2773796"/>
            <a:ext cx="2057195" cy="1746093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0D51C4D-0368-9747-B1F9-7A1B4E1707BA}"/>
              </a:ext>
            </a:extLst>
          </p:cNvPr>
          <p:cNvSpPr/>
          <p:nvPr/>
        </p:nvSpPr>
        <p:spPr>
          <a:xfrm>
            <a:off x="4666210" y="2712823"/>
            <a:ext cx="2057195" cy="1746093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6B7EDED-A533-6E45-8C13-33A56098EA17}"/>
              </a:ext>
            </a:extLst>
          </p:cNvPr>
          <p:cNvSpPr/>
          <p:nvPr/>
        </p:nvSpPr>
        <p:spPr>
          <a:xfrm>
            <a:off x="6804531" y="2724558"/>
            <a:ext cx="2057195" cy="1746093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C7728C4-5086-1542-A903-08AFB1E86BF6}"/>
              </a:ext>
            </a:extLst>
          </p:cNvPr>
          <p:cNvSpPr/>
          <p:nvPr/>
        </p:nvSpPr>
        <p:spPr>
          <a:xfrm>
            <a:off x="8968455" y="2711612"/>
            <a:ext cx="2057195" cy="1746093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CE84E42-A52D-AA48-893F-B8593573D6FD}"/>
              </a:ext>
            </a:extLst>
          </p:cNvPr>
          <p:cNvSpPr/>
          <p:nvPr/>
        </p:nvSpPr>
        <p:spPr>
          <a:xfrm>
            <a:off x="252009" y="4594210"/>
            <a:ext cx="2057195" cy="1746093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DDC440C-8D29-5A4A-8D5E-2D92A5E7770A}"/>
              </a:ext>
            </a:extLst>
          </p:cNvPr>
          <p:cNvSpPr/>
          <p:nvPr/>
        </p:nvSpPr>
        <p:spPr>
          <a:xfrm>
            <a:off x="2431635" y="4580245"/>
            <a:ext cx="2057195" cy="1746093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9CB0AE2-2013-894D-AA63-B58EDDF20590}"/>
              </a:ext>
            </a:extLst>
          </p:cNvPr>
          <p:cNvSpPr/>
          <p:nvPr/>
        </p:nvSpPr>
        <p:spPr>
          <a:xfrm>
            <a:off x="4590925" y="4637509"/>
            <a:ext cx="2057195" cy="1746093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429FBEE-E5C0-0840-A2D6-5C9D242116A8}"/>
              </a:ext>
            </a:extLst>
          </p:cNvPr>
          <p:cNvSpPr/>
          <p:nvPr/>
        </p:nvSpPr>
        <p:spPr>
          <a:xfrm>
            <a:off x="6790912" y="4601297"/>
            <a:ext cx="2057195" cy="1746093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2B673E3-8620-9F49-B46B-B17D52E0D56F}"/>
              </a:ext>
            </a:extLst>
          </p:cNvPr>
          <p:cNvSpPr/>
          <p:nvPr/>
        </p:nvSpPr>
        <p:spPr>
          <a:xfrm>
            <a:off x="8942663" y="4568692"/>
            <a:ext cx="2057195" cy="1746093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756055-47E2-0D4D-8D18-BDCA32E0441E}"/>
              </a:ext>
            </a:extLst>
          </p:cNvPr>
          <p:cNvSpPr txBox="1"/>
          <p:nvPr/>
        </p:nvSpPr>
        <p:spPr>
          <a:xfrm>
            <a:off x="252009" y="136757"/>
            <a:ext cx="11146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Live Stream – Netiquette (more advanced example)</a:t>
            </a:r>
          </a:p>
        </p:txBody>
      </p:sp>
      <p:pic>
        <p:nvPicPr>
          <p:cNvPr id="8" name="Graphic 7" descr="Lightbulb">
            <a:extLst>
              <a:ext uri="{FF2B5EF4-FFF2-40B4-BE49-F238E27FC236}">
                <a16:creationId xmlns:a16="http://schemas.microsoft.com/office/drawing/2014/main" id="{D45A1DA2-1674-864B-9508-0D31F8ACC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286" y="925771"/>
            <a:ext cx="811820" cy="811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2CB20F-20D6-D24A-AA39-C98E1C43314E}"/>
              </a:ext>
            </a:extLst>
          </p:cNvPr>
          <p:cNvSpPr txBox="1"/>
          <p:nvPr/>
        </p:nvSpPr>
        <p:spPr>
          <a:xfrm>
            <a:off x="6953328" y="1689515"/>
            <a:ext cx="1688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Be 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Time, be prepared!</a:t>
            </a:r>
          </a:p>
        </p:txBody>
      </p:sp>
      <p:pic>
        <p:nvPicPr>
          <p:cNvPr id="10" name="Graphic 9" descr="Alarm clock">
            <a:extLst>
              <a:ext uri="{FF2B5EF4-FFF2-40B4-BE49-F238E27FC236}">
                <a16:creationId xmlns:a16="http://schemas.microsoft.com/office/drawing/2014/main" id="{2A44B800-E194-D541-BC9C-8EE7A463B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7642" y="889279"/>
            <a:ext cx="914400" cy="914400"/>
          </a:xfrm>
          <a:prstGeom prst="rect">
            <a:avLst/>
          </a:prstGeom>
        </p:spPr>
      </p:pic>
      <p:pic>
        <p:nvPicPr>
          <p:cNvPr id="12" name="Graphic 11" descr="Headphones">
            <a:extLst>
              <a:ext uri="{FF2B5EF4-FFF2-40B4-BE49-F238E27FC236}">
                <a16:creationId xmlns:a16="http://schemas.microsoft.com/office/drawing/2014/main" id="{A5C156A0-D14B-4842-880C-4CAF655F93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4060" y="845289"/>
            <a:ext cx="914400" cy="914400"/>
          </a:xfrm>
          <a:prstGeom prst="rect">
            <a:avLst/>
          </a:prstGeom>
        </p:spPr>
      </p:pic>
      <p:pic>
        <p:nvPicPr>
          <p:cNvPr id="17" name="Picture 16" descr="A large brown teddy bear sitting on top of a stuffed animal&#10;&#10;Description automatically generated">
            <a:extLst>
              <a:ext uri="{FF2B5EF4-FFF2-40B4-BE49-F238E27FC236}">
                <a16:creationId xmlns:a16="http://schemas.microsoft.com/office/drawing/2014/main" id="{5C31D343-635A-7745-AA4A-305C4E0E4A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81" b="84504" l="10000" r="90000"/>
                    </a14:imgEffect>
                  </a14:imgLayer>
                </a14:imgProps>
              </a:ext>
            </a:extLst>
          </a:blip>
          <a:srcRect t="8091" b="7006"/>
          <a:stretch/>
        </p:blipFill>
        <p:spPr>
          <a:xfrm>
            <a:off x="434489" y="3108881"/>
            <a:ext cx="914400" cy="915423"/>
          </a:xfrm>
          <a:prstGeom prst="rect">
            <a:avLst/>
          </a:prstGeom>
        </p:spPr>
      </p:pic>
      <p:pic>
        <p:nvPicPr>
          <p:cNvPr id="23" name="Graphic 22" descr="Radio microphone">
            <a:extLst>
              <a:ext uri="{FF2B5EF4-FFF2-40B4-BE49-F238E27FC236}">
                <a16:creationId xmlns:a16="http://schemas.microsoft.com/office/drawing/2014/main" id="{57DF665A-1313-154D-8F79-0AEC82B984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20509" y="2819806"/>
            <a:ext cx="800103" cy="800103"/>
          </a:xfrm>
          <a:prstGeom prst="rect">
            <a:avLst/>
          </a:prstGeom>
        </p:spPr>
      </p:pic>
      <p:pic>
        <p:nvPicPr>
          <p:cNvPr id="24" name="Graphic 23" descr="Web cam">
            <a:extLst>
              <a:ext uri="{FF2B5EF4-FFF2-40B4-BE49-F238E27FC236}">
                <a16:creationId xmlns:a16="http://schemas.microsoft.com/office/drawing/2014/main" id="{D650BB62-3374-4445-99CF-E68EA2A733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77704" y="2728254"/>
            <a:ext cx="1077878" cy="1077878"/>
          </a:xfrm>
          <a:prstGeom prst="rect">
            <a:avLst/>
          </a:prstGeom>
        </p:spPr>
      </p:pic>
      <p:pic>
        <p:nvPicPr>
          <p:cNvPr id="29" name="Graphic 28" descr="Raised hand">
            <a:extLst>
              <a:ext uri="{FF2B5EF4-FFF2-40B4-BE49-F238E27FC236}">
                <a16:creationId xmlns:a16="http://schemas.microsoft.com/office/drawing/2014/main" id="{47013127-E3A9-8C49-9E8C-2995BCA06B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76763" y="2686398"/>
            <a:ext cx="914400" cy="914400"/>
          </a:xfrm>
          <a:prstGeom prst="rect">
            <a:avLst/>
          </a:prstGeom>
        </p:spPr>
      </p:pic>
      <p:pic>
        <p:nvPicPr>
          <p:cNvPr id="33" name="Graphic 32" descr="Angel face with solid fill">
            <a:extLst>
              <a:ext uri="{FF2B5EF4-FFF2-40B4-BE49-F238E27FC236}">
                <a16:creationId xmlns:a16="http://schemas.microsoft.com/office/drawing/2014/main" id="{EB07F091-C113-F842-87FC-908535508C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95089" y="4713115"/>
            <a:ext cx="728623" cy="728623"/>
          </a:xfrm>
          <a:prstGeom prst="rect">
            <a:avLst/>
          </a:prstGeom>
        </p:spPr>
      </p:pic>
      <p:pic>
        <p:nvPicPr>
          <p:cNvPr id="35" name="Graphic 34" descr="Video camera">
            <a:extLst>
              <a:ext uri="{FF2B5EF4-FFF2-40B4-BE49-F238E27FC236}">
                <a16:creationId xmlns:a16="http://schemas.microsoft.com/office/drawing/2014/main" id="{E26EC4C1-16A3-4D4A-85DD-B0D27566B8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216043" y="4591027"/>
            <a:ext cx="914400" cy="9144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DF24F9E-49DF-8546-B8C7-F70673DCEB37}"/>
              </a:ext>
            </a:extLst>
          </p:cNvPr>
          <p:cNvSpPr txBox="1"/>
          <p:nvPr/>
        </p:nvSpPr>
        <p:spPr>
          <a:xfrm>
            <a:off x="524696" y="1857612"/>
            <a:ext cx="1556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Wear what you would for class.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7008D3-B96D-F64F-AA2E-0DDB6EA44B54}"/>
              </a:ext>
            </a:extLst>
          </p:cNvPr>
          <p:cNvSpPr txBox="1"/>
          <p:nvPr/>
        </p:nvSpPr>
        <p:spPr>
          <a:xfrm>
            <a:off x="2742770" y="1894258"/>
            <a:ext cx="15327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Remove or silence distractions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D3F154-E6E3-0B42-AEF3-9A2483177B46}"/>
              </a:ext>
            </a:extLst>
          </p:cNvPr>
          <p:cNvSpPr txBox="1"/>
          <p:nvPr/>
        </p:nvSpPr>
        <p:spPr>
          <a:xfrm>
            <a:off x="4768534" y="1779934"/>
            <a:ext cx="1748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Sit in a well-lit space and mindful of your background.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2FAB70-7873-6749-8798-A8BEBBA164C3}"/>
              </a:ext>
            </a:extLst>
          </p:cNvPr>
          <p:cNvSpPr txBox="1"/>
          <p:nvPr/>
        </p:nvSpPr>
        <p:spPr>
          <a:xfrm>
            <a:off x="8828655" y="1755613"/>
            <a:ext cx="2384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Use earphones with a microphone to reduce background noise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1FB893-3F25-044A-9F03-BFCFE5D90C7A}"/>
              </a:ext>
            </a:extLst>
          </p:cNvPr>
          <p:cNvSpPr txBox="1"/>
          <p:nvPr/>
        </p:nvSpPr>
        <p:spPr>
          <a:xfrm>
            <a:off x="396925" y="3934923"/>
            <a:ext cx="1748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Say Hi when you arrive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E28819-7F39-0742-B507-B74EB265C2B0}"/>
              </a:ext>
            </a:extLst>
          </p:cNvPr>
          <p:cNvSpPr txBox="1"/>
          <p:nvPr/>
        </p:nvSpPr>
        <p:spPr>
          <a:xfrm>
            <a:off x="2658446" y="3611056"/>
            <a:ext cx="1748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Mute your microphone when not speaking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6471B08-2338-E947-BD72-4B7DB12B0443}"/>
              </a:ext>
            </a:extLst>
          </p:cNvPr>
          <p:cNvSpPr txBox="1"/>
          <p:nvPr/>
        </p:nvSpPr>
        <p:spPr>
          <a:xfrm>
            <a:off x="4799220" y="3685394"/>
            <a:ext cx="1748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Turn your webcam on/off as needed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E692133-0CCB-2B41-8BAA-686ED17ED66D}"/>
              </a:ext>
            </a:extLst>
          </p:cNvPr>
          <p:cNvSpPr txBox="1"/>
          <p:nvPr/>
        </p:nvSpPr>
        <p:spPr>
          <a:xfrm>
            <a:off x="6971548" y="3561633"/>
            <a:ext cx="174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Use the raise hand button when you have a question or wish to talk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7EA60AB-E3DA-AB4F-9ABE-6034616BB262}"/>
              </a:ext>
            </a:extLst>
          </p:cNvPr>
          <p:cNvSpPr txBox="1"/>
          <p:nvPr/>
        </p:nvSpPr>
        <p:spPr>
          <a:xfrm>
            <a:off x="9191591" y="3532644"/>
            <a:ext cx="1748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Use the chat-box feature to ask or answer a question</a:t>
            </a:r>
          </a:p>
        </p:txBody>
      </p:sp>
      <p:pic>
        <p:nvPicPr>
          <p:cNvPr id="46" name="Picture 45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51C5412A-15F1-5E47-9801-0E159061452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9229" y="4752243"/>
            <a:ext cx="1110721" cy="79068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A696686-D6F9-354D-92A4-AA708FD2667F}"/>
              </a:ext>
            </a:extLst>
          </p:cNvPr>
          <p:cNvSpPr txBox="1"/>
          <p:nvPr/>
        </p:nvSpPr>
        <p:spPr>
          <a:xfrm>
            <a:off x="410111" y="5521205"/>
            <a:ext cx="1748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Make room for everyone to have a chance to speak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7D6372-CAB4-3F4E-BF26-5915A56E0AD6}"/>
              </a:ext>
            </a:extLst>
          </p:cNvPr>
          <p:cNvSpPr txBox="1"/>
          <p:nvPr/>
        </p:nvSpPr>
        <p:spPr>
          <a:xfrm>
            <a:off x="2585378" y="5412386"/>
            <a:ext cx="174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Use the same professional language you would in a F2F class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AF834C7-B8A0-EE45-BD8D-5EA5E7F289F0}"/>
              </a:ext>
            </a:extLst>
          </p:cNvPr>
          <p:cNvSpPr txBox="1"/>
          <p:nvPr/>
        </p:nvSpPr>
        <p:spPr>
          <a:xfrm>
            <a:off x="4744270" y="5495002"/>
            <a:ext cx="1748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Remember some classes are being video recorded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399B03-C770-9645-997B-650AD688022B}"/>
              </a:ext>
            </a:extLst>
          </p:cNvPr>
          <p:cNvSpPr txBox="1"/>
          <p:nvPr/>
        </p:nvSpPr>
        <p:spPr>
          <a:xfrm>
            <a:off x="6945485" y="5679668"/>
            <a:ext cx="1748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Be patient, be kind, be respectful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C07628-3AC7-0643-98BD-AA51754826C8}"/>
              </a:ext>
            </a:extLst>
          </p:cNvPr>
          <p:cNvSpPr txBox="1"/>
          <p:nvPr/>
        </p:nvSpPr>
        <p:spPr>
          <a:xfrm>
            <a:off x="9123028" y="5453291"/>
            <a:ext cx="1748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All students must adhere to UNSW’s Student Code</a:t>
            </a:r>
          </a:p>
        </p:txBody>
      </p:sp>
      <p:pic>
        <p:nvPicPr>
          <p:cNvPr id="69" name="Graphic 68" descr="Cheers">
            <a:extLst>
              <a:ext uri="{FF2B5EF4-FFF2-40B4-BE49-F238E27FC236}">
                <a16:creationId xmlns:a16="http://schemas.microsoft.com/office/drawing/2014/main" id="{2FE1E47D-1F69-754B-AFCF-9D7881AA22B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337642" y="4738685"/>
            <a:ext cx="914400" cy="914400"/>
          </a:xfrm>
          <a:prstGeom prst="rect">
            <a:avLst/>
          </a:prstGeom>
        </p:spPr>
      </p:pic>
      <p:pic>
        <p:nvPicPr>
          <p:cNvPr id="73" name="Picture 72" descr="A blue and white sign&#10;&#10;Description automatically generated">
            <a:extLst>
              <a:ext uri="{FF2B5EF4-FFF2-40B4-BE49-F238E27FC236}">
                <a16:creationId xmlns:a16="http://schemas.microsoft.com/office/drawing/2014/main" id="{17D25CB0-BC70-3048-BE9A-13B2AA308E5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81069" y="1072096"/>
            <a:ext cx="656137" cy="803584"/>
          </a:xfrm>
          <a:prstGeom prst="rect">
            <a:avLst/>
          </a:prstGeom>
        </p:spPr>
      </p:pic>
      <p:pic>
        <p:nvPicPr>
          <p:cNvPr id="75" name="Graphic 74" descr="Open book">
            <a:extLst>
              <a:ext uri="{FF2B5EF4-FFF2-40B4-BE49-F238E27FC236}">
                <a16:creationId xmlns:a16="http://schemas.microsoft.com/office/drawing/2014/main" id="{2A5BB089-C7F2-EA4C-9BF1-F7DC15DD0D1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539852" y="4591027"/>
            <a:ext cx="914400" cy="914400"/>
          </a:xfrm>
          <a:prstGeom prst="rect">
            <a:avLst/>
          </a:prstGeom>
        </p:spPr>
      </p:pic>
      <p:pic>
        <p:nvPicPr>
          <p:cNvPr id="79" name="Graphic 78" descr="Chat RTL">
            <a:extLst>
              <a:ext uri="{FF2B5EF4-FFF2-40B4-BE49-F238E27FC236}">
                <a16:creationId xmlns:a16="http://schemas.microsoft.com/office/drawing/2014/main" id="{2D9275A3-0099-D741-A1DA-E50692939DD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191591" y="2849594"/>
            <a:ext cx="914400" cy="914400"/>
          </a:xfrm>
          <a:prstGeom prst="rect">
            <a:avLst/>
          </a:prstGeom>
        </p:spPr>
      </p:pic>
      <p:pic>
        <p:nvPicPr>
          <p:cNvPr id="81" name="Graphic 80" descr="Chat bubble">
            <a:extLst>
              <a:ext uri="{FF2B5EF4-FFF2-40B4-BE49-F238E27FC236}">
                <a16:creationId xmlns:a16="http://schemas.microsoft.com/office/drawing/2014/main" id="{776B2D20-FB0A-E943-A657-299D48C0FF9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907557" y="2794100"/>
            <a:ext cx="914400" cy="914400"/>
          </a:xfrm>
          <a:prstGeom prst="rect">
            <a:avLst/>
          </a:prstGeom>
        </p:spPr>
      </p:pic>
      <p:pic>
        <p:nvPicPr>
          <p:cNvPr id="85" name="Graphic 84" descr="Speech">
            <a:extLst>
              <a:ext uri="{FF2B5EF4-FFF2-40B4-BE49-F238E27FC236}">
                <a16:creationId xmlns:a16="http://schemas.microsoft.com/office/drawing/2014/main" id="{BDCD73CE-23B2-1244-92ED-6BA6D8B9CC2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flipH="1">
            <a:off x="908469" y="2753143"/>
            <a:ext cx="1219901" cy="933430"/>
          </a:xfrm>
          <a:prstGeom prst="rect">
            <a:avLst/>
          </a:prstGeom>
        </p:spPr>
      </p:pic>
      <p:pic>
        <p:nvPicPr>
          <p:cNvPr id="83" name="Graphic 82" descr="Shirt">
            <a:extLst>
              <a:ext uri="{FF2B5EF4-FFF2-40B4-BE49-F238E27FC236}">
                <a16:creationId xmlns:a16="http://schemas.microsoft.com/office/drawing/2014/main" id="{FBAA0D59-D29C-8A4B-9C15-83CDF429D5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40003" y="1008279"/>
            <a:ext cx="914400" cy="9144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6157FBE-026E-4444-AC25-836B8968C941}"/>
              </a:ext>
            </a:extLst>
          </p:cNvPr>
          <p:cNvSpPr/>
          <p:nvPr/>
        </p:nvSpPr>
        <p:spPr>
          <a:xfrm>
            <a:off x="672104" y="2866752"/>
            <a:ext cx="17075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Hello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7885C7F-30B7-6442-80A0-1AD9374B68C8}"/>
              </a:ext>
            </a:extLst>
          </p:cNvPr>
          <p:cNvCxnSpPr>
            <a:cxnSpLocks/>
          </p:cNvCxnSpPr>
          <p:nvPr/>
        </p:nvCxnSpPr>
        <p:spPr>
          <a:xfrm>
            <a:off x="3168083" y="2869655"/>
            <a:ext cx="696633" cy="76326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40605EB-C9A7-BC46-80DA-95E83A67B0FF}"/>
              </a:ext>
            </a:extLst>
          </p:cNvPr>
          <p:cNvCxnSpPr>
            <a:cxnSpLocks/>
          </p:cNvCxnSpPr>
          <p:nvPr/>
        </p:nvCxnSpPr>
        <p:spPr>
          <a:xfrm flipV="1">
            <a:off x="3196177" y="2830557"/>
            <a:ext cx="671072" cy="7547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324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1B3789-83D7-EA49-B3DD-65399A7A0A19}"/>
              </a:ext>
            </a:extLst>
          </p:cNvPr>
          <p:cNvSpPr txBox="1"/>
          <p:nvPr/>
        </p:nvSpPr>
        <p:spPr>
          <a:xfrm>
            <a:off x="673824" y="835647"/>
            <a:ext cx="84793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Start off with an ice-breaker</a:t>
            </a:r>
          </a:p>
          <a:p>
            <a:r>
              <a:rPr lang="en-US" sz="3200" dirty="0"/>
              <a:t>Ask students to type their name, raise their hands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3A20BD3-8C4F-3F42-B135-006A643C6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26260" y="2089553"/>
            <a:ext cx="6366864" cy="449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37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F49B57-ACDB-B341-987B-E15D7B8AF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Provide a class schedule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for students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E4A3D07F-018E-4442-9108-583ECC86E4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581" r="16052" b="-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5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9F237-9BE6-A848-AA82-74CD8476E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65" y="0"/>
            <a:ext cx="10651435" cy="766119"/>
          </a:xfrm>
        </p:spPr>
        <p:txBody>
          <a:bodyPr>
            <a:normAutofit/>
          </a:bodyPr>
          <a:lstStyle/>
          <a:p>
            <a:r>
              <a:rPr lang="en-US" sz="2000" dirty="0"/>
              <a:t>Provide a time structure at the beginning of class</a:t>
            </a:r>
            <a:br>
              <a:rPr lang="en-US" sz="2000" dirty="0"/>
            </a:br>
            <a:r>
              <a:rPr lang="en-US" sz="2000" dirty="0"/>
              <a:t>Here is an example for a 2 hour class: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ED6F84-50CC-0B42-9B6B-A12247D6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5794695"/>
              </p:ext>
            </p:extLst>
          </p:nvPr>
        </p:nvGraphicFramePr>
        <p:xfrm>
          <a:off x="350196" y="679622"/>
          <a:ext cx="11244471" cy="532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521">
                  <a:extLst>
                    <a:ext uri="{9D8B030D-6E8A-4147-A177-3AD203B41FA5}">
                      <a16:colId xmlns:a16="http://schemas.microsoft.com/office/drawing/2014/main" val="3176126404"/>
                    </a:ext>
                  </a:extLst>
                </a:gridCol>
                <a:gridCol w="1411115">
                  <a:extLst>
                    <a:ext uri="{9D8B030D-6E8A-4147-A177-3AD203B41FA5}">
                      <a16:colId xmlns:a16="http://schemas.microsoft.com/office/drawing/2014/main" val="1350593222"/>
                    </a:ext>
                  </a:extLst>
                </a:gridCol>
                <a:gridCol w="1166669">
                  <a:extLst>
                    <a:ext uri="{9D8B030D-6E8A-4147-A177-3AD203B41FA5}">
                      <a16:colId xmlns:a16="http://schemas.microsoft.com/office/drawing/2014/main" val="3367538279"/>
                    </a:ext>
                  </a:extLst>
                </a:gridCol>
                <a:gridCol w="5099272">
                  <a:extLst>
                    <a:ext uri="{9D8B030D-6E8A-4147-A177-3AD203B41FA5}">
                      <a16:colId xmlns:a16="http://schemas.microsoft.com/office/drawing/2014/main" val="4054094355"/>
                    </a:ext>
                  </a:extLst>
                </a:gridCol>
                <a:gridCol w="2248894">
                  <a:extLst>
                    <a:ext uri="{9D8B030D-6E8A-4147-A177-3AD203B41FA5}">
                      <a16:colId xmlns:a16="http://schemas.microsoft.com/office/drawing/2014/main" val="6896295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Format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458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9:45AM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10:00AM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Class door opens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Chat introductions &amp; login to the response system (e.g. </a:t>
                      </a:r>
                      <a:r>
                        <a:rPr lang="en-US" sz="1400" dirty="0" err="1"/>
                        <a:t>GoogleDoc</a:t>
                      </a:r>
                      <a:r>
                        <a:rPr lang="en-US" sz="1400" dirty="0"/>
                        <a:t> or Socrative or Echo360)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Plenary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984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10:00AM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10:20AM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Session begins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Orientation of what to expect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How to login to the response system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Plenary session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078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10:20AM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10:35AM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Individual quiz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Individual quiz in Plenary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667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10:35AM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10:50AM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Instructions for teams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Breakout into teams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Team introductions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Team quiz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Team quiz in virtual break-out 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700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493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10:55AM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11:10AM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Clarifications / ”Burning Questions”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Plenary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272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11:10AM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11:30AM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Application or Short answer extended Team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Team application/activity in virtual break-out 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782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11:30AM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11:50AM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Discussion/Gallery-Walk of answers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Plenary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093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11:50AM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12:00PM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Closing (Feedback survey / Team peer evaluation activity)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Plenary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03697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21BFA46-DB30-0643-A61A-C110CAA8484C}"/>
              </a:ext>
            </a:extLst>
          </p:cNvPr>
          <p:cNvSpPr/>
          <p:nvPr/>
        </p:nvSpPr>
        <p:spPr>
          <a:xfrm>
            <a:off x="350196" y="6178378"/>
            <a:ext cx="3721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Adapted from: </a:t>
            </a:r>
            <a:r>
              <a:rPr lang="en-US" sz="1400" dirty="0">
                <a:solidFill>
                  <a:srgbClr val="578D9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https://www.intedashboard.com/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3404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large empty room&#10;&#10;Description automatically generated">
            <a:extLst>
              <a:ext uri="{FF2B5EF4-FFF2-40B4-BE49-F238E27FC236}">
                <a16:creationId xmlns:a16="http://schemas.microsoft.com/office/drawing/2014/main" id="{0A02562A-70A1-0743-97BC-8097205C8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076" b="149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Picture 10" descr="A picture containing water, cow, bird, sheep&#10;&#10;Description automatically generated">
            <a:extLst>
              <a:ext uri="{FF2B5EF4-FFF2-40B4-BE49-F238E27FC236}">
                <a16:creationId xmlns:a16="http://schemas.microsoft.com/office/drawing/2014/main" id="{D91075FB-1E24-2941-B8AF-C382D1A1F4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7495"/>
          <a:stretch/>
        </p:blipFill>
        <p:spPr>
          <a:xfrm>
            <a:off x="5255897" y="3830595"/>
            <a:ext cx="2438243" cy="2063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6C7F97-B10B-CF49-8680-B55DC889218F}"/>
              </a:ext>
            </a:extLst>
          </p:cNvPr>
          <p:cNvSpPr txBox="1"/>
          <p:nvPr/>
        </p:nvSpPr>
        <p:spPr>
          <a:xfrm>
            <a:off x="864973" y="453643"/>
            <a:ext cx="62466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ENAGEMENT…</a:t>
            </a:r>
          </a:p>
          <a:p>
            <a:r>
              <a:rPr lang="en-US" sz="4800" dirty="0"/>
              <a:t>Hello? Is anybody there?</a:t>
            </a:r>
          </a:p>
        </p:txBody>
      </p:sp>
    </p:spTree>
    <p:extLst>
      <p:ext uri="{BB962C8B-B14F-4D97-AF65-F5344CB8AC3E}">
        <p14:creationId xmlns:p14="http://schemas.microsoft.com/office/powerpoint/2010/main" val="1130961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5874A-13EA-6049-AC6E-7EB1C3C03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of ways to stimulate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A8032-622C-3B43-A5A5-1C7C3B124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4032" y="1890876"/>
            <a:ext cx="8076775" cy="4509924"/>
          </a:xfrm>
        </p:spPr>
        <p:txBody>
          <a:bodyPr>
            <a:normAutofit/>
          </a:bodyPr>
          <a:lstStyle/>
          <a:p>
            <a:r>
              <a:rPr lang="en-US" sz="2400" dirty="0"/>
              <a:t>It is easy to become a ghost in the online world.</a:t>
            </a:r>
          </a:p>
          <a:p>
            <a:r>
              <a:rPr lang="en-US" sz="2400" dirty="0"/>
              <a:t>If there is no way to engage students might be tempted to Netflix and not come back</a:t>
            </a:r>
          </a:p>
          <a:p>
            <a:r>
              <a:rPr lang="en-US" sz="2400" dirty="0"/>
              <a:t>Ask students to give you feedback and also make some ‘pauses’ for them to think</a:t>
            </a:r>
          </a:p>
          <a:p>
            <a:r>
              <a:rPr lang="en-US" sz="2400" dirty="0"/>
              <a:t>Try to mix things up – e.g. poll, microphone, chat-type, long answer responses, post-it note walls - don’t get stuck in one way to communicate and engage</a:t>
            </a:r>
          </a:p>
        </p:txBody>
      </p:sp>
      <p:pic>
        <p:nvPicPr>
          <p:cNvPr id="4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A4B74D5-A76F-1E4D-BA1A-924458BF8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72" y="2960174"/>
            <a:ext cx="2542550" cy="2395865"/>
          </a:xfrm>
          <a:prstGeom prst="rect">
            <a:avLst/>
          </a:prstGeom>
        </p:spPr>
      </p:pic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35E80BCD-9B2A-AE47-8E4B-7CF00BED1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857" y="1964528"/>
            <a:ext cx="2395865" cy="239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59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FB7C96-8519-394C-8828-5DD01BAFA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" t="11409" r="28646" b="746"/>
          <a:stretch/>
        </p:blipFill>
        <p:spPr>
          <a:xfrm>
            <a:off x="2100649" y="1037968"/>
            <a:ext cx="7636475" cy="5365338"/>
          </a:xfrm>
          <a:prstGeom prst="rect">
            <a:avLst/>
          </a:prstGeom>
        </p:spPr>
      </p:pic>
      <p:pic>
        <p:nvPicPr>
          <p:cNvPr id="6" name="Content Placeholder 5" descr="A picture containing person, indoor, man, shelf&#10;&#10;Description automatically generated">
            <a:extLst>
              <a:ext uri="{FF2B5EF4-FFF2-40B4-BE49-F238E27FC236}">
                <a16:creationId xmlns:a16="http://schemas.microsoft.com/office/drawing/2014/main" id="{BB291D66-3C6E-A346-9191-9F4700712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627" r="2" b="2"/>
          <a:stretch/>
        </p:blipFill>
        <p:spPr>
          <a:xfrm>
            <a:off x="2909049" y="1963430"/>
            <a:ext cx="2700919" cy="1868407"/>
          </a:xfrm>
          <a:prstGeom prst="rect">
            <a:avLst/>
          </a:prstGeom>
        </p:spPr>
      </p:pic>
      <p:pic>
        <p:nvPicPr>
          <p:cNvPr id="8" name="Picture 7" descr="A person taking a selfie in a room&#10;&#10;Description automatically generated">
            <a:extLst>
              <a:ext uri="{FF2B5EF4-FFF2-40B4-BE49-F238E27FC236}">
                <a16:creationId xmlns:a16="http://schemas.microsoft.com/office/drawing/2014/main" id="{E85FD227-421A-334C-A730-BEACD543A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049" y="2088252"/>
            <a:ext cx="2929885" cy="17435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995E8C-5642-814E-9531-992AB637E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" t="87334" r="79275" b="2054"/>
          <a:stretch/>
        </p:blipFill>
        <p:spPr>
          <a:xfrm>
            <a:off x="2100650" y="5706109"/>
            <a:ext cx="7580772" cy="648155"/>
          </a:xfrm>
          <a:prstGeom prst="rect">
            <a:avLst/>
          </a:prstGeom>
        </p:spPr>
      </p:pic>
      <p:pic>
        <p:nvPicPr>
          <p:cNvPr id="18" name="Picture 17" descr="A picture containing clock, game, drawing&#10;&#10;Description automatically generated">
            <a:extLst>
              <a:ext uri="{FF2B5EF4-FFF2-40B4-BE49-F238E27FC236}">
                <a16:creationId xmlns:a16="http://schemas.microsoft.com/office/drawing/2014/main" id="{96F8B6B1-5158-5147-907B-DBAF2D7B0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866" y="5827629"/>
            <a:ext cx="2250374" cy="575677"/>
          </a:xfrm>
          <a:prstGeom prst="rect">
            <a:avLst/>
          </a:prstGeom>
        </p:spPr>
      </p:pic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34A9E2-D629-8743-A1E2-4026858F3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3861" y="1037968"/>
            <a:ext cx="1785453" cy="56570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0F8112-3691-2A48-A3EA-F3EA8B03C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4" t="92214" r="79274" b="2200"/>
          <a:stretch/>
        </p:blipFill>
        <p:spPr>
          <a:xfrm>
            <a:off x="2100649" y="1039061"/>
            <a:ext cx="7663211" cy="886227"/>
          </a:xfrm>
          <a:prstGeom prst="rect">
            <a:avLst/>
          </a:prstGeom>
        </p:spPr>
      </p:pic>
      <p:pic>
        <p:nvPicPr>
          <p:cNvPr id="27" name="Picture 2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412D8DE-5938-1C40-8ABB-73867D87B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7067" y="3866502"/>
            <a:ext cx="2250374" cy="184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34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B1CE2-774E-B74F-AF53-EFD3C3B58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Asynchronous and synchronous work together!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304C9AE-E735-9944-8501-517E696A4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37" y="2105110"/>
            <a:ext cx="9890104" cy="40507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AE13F2-AF30-4C44-A454-7E725D57872D}"/>
              </a:ext>
            </a:extLst>
          </p:cNvPr>
          <p:cNvSpPr/>
          <p:nvPr/>
        </p:nvSpPr>
        <p:spPr>
          <a:xfrm>
            <a:off x="7649270" y="2379361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Asynchronous</a:t>
            </a:r>
          </a:p>
          <a:p>
            <a:r>
              <a:rPr lang="en-US" dirty="0">
                <a:solidFill>
                  <a:schemeClr val="bg1"/>
                </a:solidFill>
              </a:rPr>
              <a:t>(Moodle)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AE5E25-22D4-E64F-BEC7-F8D3CA633382}"/>
              </a:ext>
            </a:extLst>
          </p:cNvPr>
          <p:cNvSpPr/>
          <p:nvPr/>
        </p:nvSpPr>
        <p:spPr>
          <a:xfrm>
            <a:off x="2150089" y="2383384"/>
            <a:ext cx="1633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Synchronous</a:t>
            </a:r>
          </a:p>
          <a:p>
            <a:r>
              <a:rPr lang="en-US" dirty="0">
                <a:solidFill>
                  <a:schemeClr val="bg1"/>
                </a:solidFill>
              </a:rPr>
              <a:t>(Live Class)</a:t>
            </a:r>
          </a:p>
        </p:txBody>
      </p:sp>
    </p:spTree>
    <p:extLst>
      <p:ext uri="{BB962C8B-B14F-4D97-AF65-F5344CB8AC3E}">
        <p14:creationId xmlns:p14="http://schemas.microsoft.com/office/powerpoint/2010/main" val="4163258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BB2FE-8C7E-3A48-B847-167599F6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522060"/>
          </a:xfrm>
        </p:spPr>
        <p:txBody>
          <a:bodyPr>
            <a:normAutofit/>
          </a:bodyPr>
          <a:lstStyle/>
          <a:p>
            <a:r>
              <a:rPr lang="en-US" dirty="0"/>
              <a:t>Chat-Box – ask students to type</a:t>
            </a:r>
            <a:br>
              <a:rPr lang="en-US" dirty="0"/>
            </a:br>
            <a:r>
              <a:rPr lang="en-US" dirty="0"/>
              <a:t>then the instructor should curate and moderate</a:t>
            </a:r>
            <a:br>
              <a:rPr lang="en-US" dirty="0"/>
            </a:br>
            <a:r>
              <a:rPr lang="en-US" dirty="0"/>
              <a:t>read out names</a:t>
            </a:r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43DB92-1CBB-4C48-8507-5492FABAA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6358" y="2341563"/>
            <a:ext cx="4899284" cy="3633787"/>
          </a:xfrm>
        </p:spPr>
      </p:pic>
    </p:spTree>
    <p:extLst>
      <p:ext uri="{BB962C8B-B14F-4D97-AF65-F5344CB8AC3E}">
        <p14:creationId xmlns:p14="http://schemas.microsoft.com/office/powerpoint/2010/main" val="1377704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A182162-B517-4B41-B039-339F87FAE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B472E-CBC2-3F4F-A3DC-AE3097F18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45" y="1005840"/>
            <a:ext cx="6828909" cy="4805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b="0" kern="120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Hang on a minute…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EF4DBE-A60E-4AAE-9D62-1147461CD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745" y="751211"/>
            <a:ext cx="683056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955649-790D-4997-9D50-C1D8E32C1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754768"/>
            <a:ext cx="3300984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839B1D-4A8C-403C-9D1B-B83CF1DB6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745" y="5946475"/>
            <a:ext cx="683056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818AF9-99F4-4DD9-A3EB-0A3477509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950032"/>
            <a:ext cx="3300984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A close up of a rock&#10;&#10;Description automatically generated">
            <a:extLst>
              <a:ext uri="{FF2B5EF4-FFF2-40B4-BE49-F238E27FC236}">
                <a16:creationId xmlns:a16="http://schemas.microsoft.com/office/drawing/2014/main" id="{8CFEE809-3217-5D43-BA4F-04D62CA26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94219" y="1859832"/>
            <a:ext cx="4210458" cy="237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11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20A9-575C-1F4B-AA58-15AF3C26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B5725-3907-D447-A797-B7517ED15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844933-D225-1845-B198-A11D98498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211" y="589508"/>
            <a:ext cx="3817049" cy="6137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E63944-0F66-7E48-8F19-567A73707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5" t="11409" r="28646" b="746"/>
          <a:stretch/>
        </p:blipFill>
        <p:spPr>
          <a:xfrm>
            <a:off x="0" y="712147"/>
            <a:ext cx="7636475" cy="5365338"/>
          </a:xfrm>
          <a:prstGeom prst="rect">
            <a:avLst/>
          </a:prstGeom>
        </p:spPr>
      </p:pic>
      <p:pic>
        <p:nvPicPr>
          <p:cNvPr id="6" name="Content Placeholder 5" descr="A picture containing person, indoor, man, shelf&#10;&#10;Description automatically generated">
            <a:extLst>
              <a:ext uri="{FF2B5EF4-FFF2-40B4-BE49-F238E27FC236}">
                <a16:creationId xmlns:a16="http://schemas.microsoft.com/office/drawing/2014/main" id="{58C0D12E-96CC-5945-8280-3F4C1AB799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27" r="2" b="2"/>
          <a:stretch/>
        </p:blipFill>
        <p:spPr>
          <a:xfrm>
            <a:off x="808400" y="1637609"/>
            <a:ext cx="2700919" cy="1868407"/>
          </a:xfrm>
          <a:prstGeom prst="rect">
            <a:avLst/>
          </a:prstGeom>
        </p:spPr>
      </p:pic>
      <p:pic>
        <p:nvPicPr>
          <p:cNvPr id="7" name="Picture 6" descr="A person taking a selfie in a room&#10;&#10;Description automatically generated">
            <a:extLst>
              <a:ext uri="{FF2B5EF4-FFF2-40B4-BE49-F238E27FC236}">
                <a16:creationId xmlns:a16="http://schemas.microsoft.com/office/drawing/2014/main" id="{BC11D9EE-3057-9942-8526-F1D256043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400" y="1762431"/>
            <a:ext cx="2929885" cy="1743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9419B-4797-7842-95BF-5DD7E1F782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" t="87334" r="79275" b="2054"/>
          <a:stretch/>
        </p:blipFill>
        <p:spPr>
          <a:xfrm>
            <a:off x="1" y="5380288"/>
            <a:ext cx="7580772" cy="648155"/>
          </a:xfrm>
          <a:prstGeom prst="rect">
            <a:avLst/>
          </a:prstGeom>
        </p:spPr>
      </p:pic>
      <p:pic>
        <p:nvPicPr>
          <p:cNvPr id="9" name="Picture 8" descr="A picture containing clock, game, drawing&#10;&#10;Description automatically generated">
            <a:extLst>
              <a:ext uri="{FF2B5EF4-FFF2-40B4-BE49-F238E27FC236}">
                <a16:creationId xmlns:a16="http://schemas.microsoft.com/office/drawing/2014/main" id="{522D6902-53BB-2646-96CA-936D0FB94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217" y="5501808"/>
            <a:ext cx="2250374" cy="5756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113267-AC40-F240-9283-DB901FA5C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" t="92214" r="79274" b="2200"/>
          <a:stretch/>
        </p:blipFill>
        <p:spPr>
          <a:xfrm>
            <a:off x="0" y="713240"/>
            <a:ext cx="7663211" cy="886227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456BEAA-AA23-6D45-8D73-7640192B4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5752" y="3630299"/>
            <a:ext cx="2156887" cy="176611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57AC67E-5E47-2E4D-831F-E19313D9D003}"/>
              </a:ext>
            </a:extLst>
          </p:cNvPr>
          <p:cNvSpPr txBox="1">
            <a:spLocks/>
          </p:cNvSpPr>
          <p:nvPr/>
        </p:nvSpPr>
        <p:spPr>
          <a:xfrm>
            <a:off x="450644" y="55472"/>
            <a:ext cx="11029616" cy="48133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Read out student names – ask them ‘What do you think?’</a:t>
            </a:r>
          </a:p>
        </p:txBody>
      </p:sp>
    </p:spTree>
    <p:extLst>
      <p:ext uri="{BB962C8B-B14F-4D97-AF65-F5344CB8AC3E}">
        <p14:creationId xmlns:p14="http://schemas.microsoft.com/office/powerpoint/2010/main" val="478697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39E7AA-6AC3-CA44-AC85-207F38B9F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0" y="863695"/>
            <a:ext cx="3511233" cy="3779995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Whiteboard Function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flat screen television&#10;&#10;Description automatically generated">
            <a:extLst>
              <a:ext uri="{FF2B5EF4-FFF2-40B4-BE49-F238E27FC236}">
                <a16:creationId xmlns:a16="http://schemas.microsoft.com/office/drawing/2014/main" id="{5305646D-5672-9A4F-A2AB-DE0EDC7627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688" r="1622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78C2A6-FB0E-8F4A-914B-20C2C73B3791}"/>
              </a:ext>
            </a:extLst>
          </p:cNvPr>
          <p:cNvSpPr txBox="1"/>
          <p:nvPr/>
        </p:nvSpPr>
        <p:spPr>
          <a:xfrm>
            <a:off x="5350476" y="1853514"/>
            <a:ext cx="60856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 can ask students to write as well</a:t>
            </a:r>
          </a:p>
          <a:p>
            <a:r>
              <a:rPr lang="en-US" sz="2400" dirty="0">
                <a:solidFill>
                  <a:schemeClr val="bg1"/>
                </a:solidFill>
              </a:rPr>
              <a:t>You can load up a pdf into Collaborate and draw on top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If you don’t like the in-built whiteboard you could use other tools like </a:t>
            </a:r>
            <a:r>
              <a:rPr lang="en-US" sz="2400" dirty="0">
                <a:solidFill>
                  <a:schemeClr val="bg1"/>
                </a:solidFill>
                <a:hlinkClick r:id="rId4"/>
              </a:rPr>
              <a:t>www.miro.com</a:t>
            </a:r>
            <a:r>
              <a:rPr lang="en-US" sz="2400" dirty="0">
                <a:solidFill>
                  <a:schemeClr val="bg1"/>
                </a:solidFill>
              </a:rPr>
              <a:t> for shareable whiteboards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49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955C58-AAFA-9C43-A93A-50DA3A3E9B70}"/>
              </a:ext>
            </a:extLst>
          </p:cNvPr>
          <p:cNvSpPr txBox="1">
            <a:spLocks/>
          </p:cNvSpPr>
          <p:nvPr/>
        </p:nvSpPr>
        <p:spPr>
          <a:xfrm>
            <a:off x="3311118" y="885424"/>
            <a:ext cx="8279520" cy="939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AU" sz="3000" b="0" cap="all" spc="-100" dirty="0"/>
              <a:t>Padlet - post-it note wall approach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513ECC-EECF-4744-8000-5EDBA8636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1484" y="682621"/>
            <a:ext cx="2390541" cy="13446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2A5B5F-967E-AA41-8954-ED20C0D12484}"/>
              </a:ext>
            </a:extLst>
          </p:cNvPr>
          <p:cNvSpPr/>
          <p:nvPr/>
        </p:nvSpPr>
        <p:spPr>
          <a:xfrm>
            <a:off x="6629676" y="2136338"/>
            <a:ext cx="3557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hlinkClick r:id="rId4"/>
              </a:rPr>
              <a:t>https://padlet.com/</a:t>
            </a:r>
            <a:r>
              <a:rPr lang="en-US" sz="32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D1850B-4CF6-E741-A64F-463828ECF3E8}"/>
              </a:ext>
            </a:extLst>
          </p:cNvPr>
          <p:cNvSpPr txBox="1"/>
          <p:nvPr/>
        </p:nvSpPr>
        <p:spPr>
          <a:xfrm>
            <a:off x="6629676" y="2931579"/>
            <a:ext cx="47393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3 Free walls… then you have to pay for more walls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See the real-time typing of answers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Headings for topics/questions/ideas</a:t>
            </a:r>
          </a:p>
        </p:txBody>
      </p:sp>
      <p:pic>
        <p:nvPicPr>
          <p:cNvPr id="8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27D784D6-44D1-D844-8955-BD78B91916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63" r="-8016"/>
          <a:stretch/>
        </p:blipFill>
        <p:spPr>
          <a:xfrm>
            <a:off x="722704" y="2193830"/>
            <a:ext cx="5612193" cy="426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69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AAED7B-EC0F-1846-8EB9-9BB418C42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Instructor tips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5F9D71-BD1B-490B-A5FB-2634B5752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35" r="-1" b="-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57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FBC75CB-7D0F-4FA6-8CF0-B4D3F6B60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6D29AF-9839-874A-BA95-340CD567D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662" r="6938"/>
          <a:stretch/>
        </p:blipFill>
        <p:spPr>
          <a:xfrm>
            <a:off x="-1" y="10"/>
            <a:ext cx="7534653" cy="685799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B2B7FE1-7C65-43D0-B408-6986D65BA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7E90FFC-D91A-4F4A-88DC-42BF266F8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038FB0B-EBC4-4A9F-9698-4C81FC8CA6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5CD3EFA-373A-0041-BD97-BAE6A09FCC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3232" r="28721" b="-1"/>
          <a:stretch/>
        </p:blipFill>
        <p:spPr>
          <a:xfrm>
            <a:off x="7534656" y="10"/>
            <a:ext cx="4657344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D6D5439-DD37-416E-950B-C1DAAE477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8935" y="-460"/>
            <a:ext cx="9144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8BA194-1995-744D-8EC6-5A3C858CF5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202" y="618067"/>
            <a:ext cx="3051430" cy="18308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6B33D1-7C31-A346-AB55-E08173E65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392" y="922866"/>
            <a:ext cx="3051430" cy="5469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740A66-FCC8-BB4D-9594-94D9B1A1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651270"/>
            <a:ext cx="6088449" cy="137217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For yourself - Test, test,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526F4-7A60-C542-85AD-D86C42734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729947"/>
            <a:ext cx="6363304" cy="42729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Get comfortable with the tool you are using to teach the classes.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Go in the tool by yourself and see what all the buttons are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Do a practice where you go through the motions of a class, such as sharing your screen.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Ask a colleague/teaching team member to go in with you and talk through what your class will look like</a:t>
            </a:r>
          </a:p>
        </p:txBody>
      </p:sp>
    </p:spTree>
    <p:extLst>
      <p:ext uri="{BB962C8B-B14F-4D97-AF65-F5344CB8AC3E}">
        <p14:creationId xmlns:p14="http://schemas.microsoft.com/office/powerpoint/2010/main" val="1880266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4FE9E8-3121-E648-BD9A-FAA35BC05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What to do when it all goes wrong during a live class</a:t>
            </a:r>
          </a:p>
        </p:txBody>
      </p:sp>
      <p:pic>
        <p:nvPicPr>
          <p:cNvPr id="5" name="Content Placeholder 4" descr="A picture containing food&#10;&#10;Description automatically generated">
            <a:extLst>
              <a:ext uri="{FF2B5EF4-FFF2-40B4-BE49-F238E27FC236}">
                <a16:creationId xmlns:a16="http://schemas.microsoft.com/office/drawing/2014/main" id="{D4B3F8BB-5E21-3F41-8A6F-27A633CF0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44185" y="618067"/>
            <a:ext cx="5806599" cy="559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17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0B75C-D917-3049-95FE-72FC62BFA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STAND BY…</a:t>
            </a:r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3BCB1CA-7E51-8B4D-82FA-2404AA12D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1421" y="2340864"/>
            <a:ext cx="4845049" cy="3633787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C984FB-4D4B-C047-BE20-A3C751D4AD64}"/>
              </a:ext>
            </a:extLst>
          </p:cNvPr>
          <p:cNvSpPr txBox="1">
            <a:spLocks/>
          </p:cNvSpPr>
          <p:nvPr/>
        </p:nvSpPr>
        <p:spPr>
          <a:xfrm>
            <a:off x="6066568" y="702156"/>
            <a:ext cx="5269977" cy="5273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06000" indent="-3060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Have a game plan for the possibility of technology failure.</a:t>
            </a:r>
          </a:p>
          <a:p>
            <a:r>
              <a:rPr lang="en-US" sz="2800" dirty="0"/>
              <a:t>Explain to students calmly – talk through what the issue is, sometimes they can help you trouble-shoot the problem.</a:t>
            </a:r>
          </a:p>
          <a:p>
            <a:r>
              <a:rPr lang="en-US" sz="2800" dirty="0"/>
              <a:t>When in doubt try using </a:t>
            </a:r>
            <a:r>
              <a:rPr lang="en-US" sz="2800" dirty="0" err="1"/>
              <a:t>GoogleChrome</a:t>
            </a:r>
            <a:r>
              <a:rPr lang="en-US" sz="2800" dirty="0"/>
              <a:t> browser if you use another browser</a:t>
            </a:r>
          </a:p>
          <a:p>
            <a:r>
              <a:rPr lang="en-US" sz="2800" dirty="0"/>
              <a:t>Try going out and back in again to the tool. </a:t>
            </a:r>
          </a:p>
          <a:p>
            <a:r>
              <a:rPr lang="en-US" sz="2800" dirty="0"/>
              <a:t>Have back-up Google Sheets/Docs to share with links</a:t>
            </a:r>
          </a:p>
        </p:txBody>
      </p:sp>
      <p:pic>
        <p:nvPicPr>
          <p:cNvPr id="9" name="Picture 8" descr="A picture containing indoor, sitting, animal, mammal&#10;&#10;Description automatically generated">
            <a:extLst>
              <a:ext uri="{FF2B5EF4-FFF2-40B4-BE49-F238E27FC236}">
                <a16:creationId xmlns:a16="http://schemas.microsoft.com/office/drawing/2014/main" id="{E9DACE0B-EFE7-664D-83B5-ABA0D1407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466353" y="5417340"/>
            <a:ext cx="1144455" cy="140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93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A182162-B517-4B41-B039-339F87FAE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E86D3-3AEB-C442-8BD3-69F5B899E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45" y="1005840"/>
            <a:ext cx="6828909" cy="4805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b="0" kern="12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Ask for help – reach out to the </a:t>
            </a:r>
            <a:r>
              <a:rPr lang="en-US" sz="6000" b="0" kern="1200" cap="all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bdl</a:t>
            </a:r>
            <a:r>
              <a:rPr lang="en-US" sz="6000" b="0" kern="12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team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EF4DBE-A60E-4AAE-9D62-1147461CD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745" y="751211"/>
            <a:ext cx="683056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955649-790D-4997-9D50-C1D8E32C1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754768"/>
            <a:ext cx="3300984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839B1D-4A8C-403C-9D1B-B83CF1DB6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745" y="5946475"/>
            <a:ext cx="683056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818AF9-99F4-4DD9-A3EB-0A3477509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950032"/>
            <a:ext cx="3300984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95D2656-682B-D546-AA3B-E67AF5FF7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00080" y="1686474"/>
            <a:ext cx="3841452" cy="322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18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EEE41-8133-C34A-8940-2FB551696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Synchronous Live Stream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2A0D3-D767-FE47-8060-B4D597D23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38865"/>
            <a:ext cx="11029615" cy="3936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This session will cover:</a:t>
            </a:r>
          </a:p>
          <a:p>
            <a:r>
              <a:rPr lang="en-US" sz="2800" dirty="0"/>
              <a:t>What room should we use? Lecture/Tutorial/Seminar</a:t>
            </a:r>
          </a:p>
          <a:p>
            <a:r>
              <a:rPr lang="en-US" sz="2800" dirty="0"/>
              <a:t>Structure of the class</a:t>
            </a:r>
          </a:p>
          <a:p>
            <a:r>
              <a:rPr lang="en-US" sz="2800" dirty="0"/>
              <a:t>Time Considerations</a:t>
            </a:r>
          </a:p>
          <a:p>
            <a:r>
              <a:rPr lang="en-US" sz="2800" dirty="0"/>
              <a:t>Stimulating engagement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7060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A182162-B517-4B41-B039-339F87FAE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302933-5D3C-8C40-9512-B47C85AF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45" y="1005840"/>
            <a:ext cx="6828909" cy="4805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b="0" kern="120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Have a teaching team member standing by in the background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EF4DBE-A60E-4AAE-9D62-1147461CD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745" y="751211"/>
            <a:ext cx="683056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955649-790D-4997-9D50-C1D8E32C1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754768"/>
            <a:ext cx="3300984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839B1D-4A8C-403C-9D1B-B83CF1DB6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745" y="5946475"/>
            <a:ext cx="683056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818AF9-99F4-4DD9-A3EB-0A3477509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950032"/>
            <a:ext cx="3300984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AC4CFB7-54E0-3F42-8222-C433E53F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29332" y="1489848"/>
            <a:ext cx="3939401" cy="302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86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A182162-B517-4B41-B039-339F87FAE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CDCE28-C382-CA41-9408-FE00B3341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45" y="1005840"/>
            <a:ext cx="6828909" cy="4805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5100" b="0" kern="120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Use the resources available – school of accounting &amp; Business School Microsoft teams site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EF4DBE-A60E-4AAE-9D62-1147461CD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745" y="751211"/>
            <a:ext cx="683056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955649-790D-4997-9D50-C1D8E32C1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754768"/>
            <a:ext cx="3300984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839B1D-4A8C-403C-9D1B-B83CF1DB6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745" y="5946475"/>
            <a:ext cx="683056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818AF9-99F4-4DD9-A3EB-0A3477509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950032"/>
            <a:ext cx="3300984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5A9C13D4-0E9A-E243-AE25-7FE112C46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56631" y="1094505"/>
            <a:ext cx="4145005" cy="414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67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FC22F-9752-364C-8825-FF4CE1B6E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 dirty="0"/>
              <a:t>Setting boundaries with students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5DB0F0-9C94-4B53-BAD4-0DF394ED15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679814"/>
              </p:ext>
            </p:extLst>
          </p:nvPr>
        </p:nvGraphicFramePr>
        <p:xfrm>
          <a:off x="581025" y="1890876"/>
          <a:ext cx="11029950" cy="4771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3203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583C3-7AFD-394E-B306-B7CF2A81B4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99683" y="152254"/>
            <a:ext cx="8358067" cy="1443424"/>
          </a:xfrm>
        </p:spPr>
        <p:txBody>
          <a:bodyPr wrap="square" anchor="ctr">
            <a:normAutofit fontScale="85000" lnSpcReduction="10000"/>
          </a:bodyPr>
          <a:lstStyle/>
          <a:p>
            <a:r>
              <a:rPr lang="en-US" sz="3600" b="1" dirty="0"/>
              <a:t>MyExperience- Student Feedback Surveys</a:t>
            </a:r>
          </a:p>
          <a:p>
            <a:r>
              <a:rPr lang="en-US" sz="3600" b="1" dirty="0"/>
              <a:t>Guidance for Students on giving feedback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B399CE-B07E-654E-B0E4-7A1D371C16FD}"/>
              </a:ext>
            </a:extLst>
          </p:cNvPr>
          <p:cNvSpPr/>
          <p:nvPr/>
        </p:nvSpPr>
        <p:spPr>
          <a:xfrm>
            <a:off x="7920537" y="1661541"/>
            <a:ext cx="3109479" cy="263537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6D9AF85F-0ADB-264D-8E46-672010C36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8"/>
          <a:stretch/>
        </p:blipFill>
        <p:spPr>
          <a:xfrm>
            <a:off x="8755313" y="1895793"/>
            <a:ext cx="1473767" cy="128509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547A15D-0415-9E45-9C32-C518809B4C29}"/>
              </a:ext>
            </a:extLst>
          </p:cNvPr>
          <p:cNvSpPr txBox="1"/>
          <p:nvPr/>
        </p:nvSpPr>
        <p:spPr>
          <a:xfrm>
            <a:off x="8386409" y="3148676"/>
            <a:ext cx="2226516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If something wasn’t great – how could it be better?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C7902C4-D9B9-8646-84AD-DEB95E3464E2}"/>
              </a:ext>
            </a:extLst>
          </p:cNvPr>
          <p:cNvSpPr/>
          <p:nvPr/>
        </p:nvSpPr>
        <p:spPr>
          <a:xfrm>
            <a:off x="4541260" y="1724819"/>
            <a:ext cx="3109479" cy="263537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F363CAF-AFFA-8A45-B307-238E60F99503}"/>
              </a:ext>
            </a:extLst>
          </p:cNvPr>
          <p:cNvSpPr/>
          <p:nvPr/>
        </p:nvSpPr>
        <p:spPr>
          <a:xfrm>
            <a:off x="6304545" y="4007200"/>
            <a:ext cx="3109479" cy="263537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070F43-1182-524C-A6DB-5B6B0FE79875}"/>
              </a:ext>
            </a:extLst>
          </p:cNvPr>
          <p:cNvGrpSpPr/>
          <p:nvPr/>
        </p:nvGrpSpPr>
        <p:grpSpPr>
          <a:xfrm>
            <a:off x="-1" y="0"/>
            <a:ext cx="2951923" cy="2635377"/>
            <a:chOff x="0" y="0"/>
            <a:chExt cx="2792896" cy="2618502"/>
          </a:xfrm>
        </p:grpSpPr>
        <p:pic>
          <p:nvPicPr>
            <p:cNvPr id="34" name="Picture 33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0FB9262B-4567-EC41-9503-E0EFF7A87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554357" cy="1856782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190EC05-B9EA-D04E-9308-493507A954DD}"/>
                </a:ext>
              </a:extLst>
            </p:cNvPr>
            <p:cNvSpPr/>
            <p:nvPr/>
          </p:nvSpPr>
          <p:spPr>
            <a:xfrm>
              <a:off x="0" y="1846843"/>
              <a:ext cx="2792896" cy="771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92B7BBDA-5890-4E4E-86C0-F13B8C39B2FA}"/>
              </a:ext>
            </a:extLst>
          </p:cNvPr>
          <p:cNvSpPr/>
          <p:nvPr/>
        </p:nvSpPr>
        <p:spPr>
          <a:xfrm>
            <a:off x="1197061" y="1801893"/>
            <a:ext cx="3109479" cy="263537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ECEE457-C6ED-EB4F-805B-1CDD2C876958}"/>
              </a:ext>
            </a:extLst>
          </p:cNvPr>
          <p:cNvSpPr/>
          <p:nvPr/>
        </p:nvSpPr>
        <p:spPr>
          <a:xfrm>
            <a:off x="2819497" y="4164200"/>
            <a:ext cx="3109479" cy="263537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 descr="A close up of a sign&#10;&#10;Description automatically generated">
            <a:extLst>
              <a:ext uri="{FF2B5EF4-FFF2-40B4-BE49-F238E27FC236}">
                <a16:creationId xmlns:a16="http://schemas.microsoft.com/office/drawing/2014/main" id="{C004D21A-389C-8546-93B9-E203118FF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973" y="4491738"/>
            <a:ext cx="886807" cy="833705"/>
          </a:xfrm>
          <a:prstGeom prst="rect">
            <a:avLst/>
          </a:prstGeom>
        </p:spPr>
      </p:pic>
      <p:pic>
        <p:nvPicPr>
          <p:cNvPr id="41" name="Picture 40" descr="A close up of a sign&#10;&#10;Description automatically generated">
            <a:extLst>
              <a:ext uri="{FF2B5EF4-FFF2-40B4-BE49-F238E27FC236}">
                <a16:creationId xmlns:a16="http://schemas.microsoft.com/office/drawing/2014/main" id="{72CDE843-8697-CA48-9CE3-9D30424333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178" y="1932557"/>
            <a:ext cx="1361245" cy="141253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6551D44-D482-474C-A4B9-5176B58114EA}"/>
              </a:ext>
            </a:extLst>
          </p:cNvPr>
          <p:cNvSpPr txBox="1"/>
          <p:nvPr/>
        </p:nvSpPr>
        <p:spPr>
          <a:xfrm>
            <a:off x="1579075" y="3263737"/>
            <a:ext cx="2226516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We have all been trying to figure out online teaching during COVID-19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17F802-CB6F-B643-B237-17385A050791}"/>
              </a:ext>
            </a:extLst>
          </p:cNvPr>
          <p:cNvSpPr txBox="1"/>
          <p:nvPr/>
        </p:nvSpPr>
        <p:spPr>
          <a:xfrm>
            <a:off x="4957283" y="3166945"/>
            <a:ext cx="2226516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Don’t forget your teaching staff Professors/Tutors are human beings – words can and do hurt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A3DF9D-E70B-5F4B-AD4F-D8652D7E7CD1}"/>
              </a:ext>
            </a:extLst>
          </p:cNvPr>
          <p:cNvSpPr txBox="1"/>
          <p:nvPr/>
        </p:nvSpPr>
        <p:spPr>
          <a:xfrm>
            <a:off x="3229178" y="5405486"/>
            <a:ext cx="2113572" cy="11695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Please share your feedback via the MyExperience or if you want send an email during Term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855B10F-52BC-074A-A79D-DF74AD362254}"/>
              </a:ext>
            </a:extLst>
          </p:cNvPr>
          <p:cNvSpPr txBox="1"/>
          <p:nvPr/>
        </p:nvSpPr>
        <p:spPr>
          <a:xfrm>
            <a:off x="6622161" y="5489297"/>
            <a:ext cx="2430248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If someone or a program really helped you – they’d love to hear it</a:t>
            </a:r>
          </a:p>
        </p:txBody>
      </p:sp>
      <p:pic>
        <p:nvPicPr>
          <p:cNvPr id="47" name="Picture 46" descr="A close up of a sign&#10;&#10;Description automatically generated">
            <a:extLst>
              <a:ext uri="{FF2B5EF4-FFF2-40B4-BE49-F238E27FC236}">
                <a16:creationId xmlns:a16="http://schemas.microsoft.com/office/drawing/2014/main" id="{A69BDF7C-7314-864F-85A5-EF0B1AC5C7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2877" y="4421553"/>
            <a:ext cx="900589" cy="903335"/>
          </a:xfrm>
          <a:prstGeom prst="rect">
            <a:avLst/>
          </a:prstGeom>
        </p:spPr>
      </p:pic>
      <p:pic>
        <p:nvPicPr>
          <p:cNvPr id="51" name="Picture 50" descr="A picture containing food&#10;&#10;Description automatically generated">
            <a:extLst>
              <a:ext uri="{FF2B5EF4-FFF2-40B4-BE49-F238E27FC236}">
                <a16:creationId xmlns:a16="http://schemas.microsoft.com/office/drawing/2014/main" id="{66B8AC87-251F-6245-AC3D-98C304D4D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3355" y="1930186"/>
            <a:ext cx="1265287" cy="1216308"/>
          </a:xfrm>
          <a:prstGeom prst="rect">
            <a:avLst/>
          </a:prstGeom>
        </p:spPr>
      </p:pic>
      <p:pic>
        <p:nvPicPr>
          <p:cNvPr id="53" name="Picture 52" descr="A close up of a sign&#10;&#10;Description automatically generated">
            <a:extLst>
              <a:ext uri="{FF2B5EF4-FFF2-40B4-BE49-F238E27FC236}">
                <a16:creationId xmlns:a16="http://schemas.microsoft.com/office/drawing/2014/main" id="{15A7ABC9-E092-1445-AA78-ABFD42609A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4820" y="4160676"/>
            <a:ext cx="1338085" cy="130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02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019540-1104-4B12-9F83-45F586741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41E216-5F8D-DB46-93E0-B0F822294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1066800"/>
            <a:ext cx="5727760" cy="472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b="0" kern="1200" cap="all" dirty="0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Any questions?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80CFD6-E44A-486A-9E73-D8D948F78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71433" y="3396996"/>
            <a:ext cx="3703320" cy="64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91636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view of a hard wood floor&#10;&#10;Description automatically generated">
            <a:extLst>
              <a:ext uri="{FF2B5EF4-FFF2-40B4-BE49-F238E27FC236}">
                <a16:creationId xmlns:a16="http://schemas.microsoft.com/office/drawing/2014/main" id="{9AF3F50C-A67B-5F4A-A99F-ED7EB3D32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1241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EF3535-DE0E-064C-B974-99B05E7AE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069" y="202904"/>
            <a:ext cx="9621369" cy="1188720"/>
          </a:xfrm>
        </p:spPr>
        <p:txBody>
          <a:bodyPr>
            <a:normAutofit/>
          </a:bodyPr>
          <a:lstStyle/>
          <a:p>
            <a:r>
              <a:rPr lang="en-US" cap="all" spc="-100" dirty="0">
                <a:solidFill>
                  <a:schemeClr val="tx2"/>
                </a:solidFill>
              </a:rPr>
              <a:t>What platform is best to deliver the class?</a:t>
            </a:r>
            <a:br>
              <a:rPr lang="en-US" cap="all" spc="-100" dirty="0">
                <a:solidFill>
                  <a:schemeClr val="tx2"/>
                </a:solidFill>
              </a:rPr>
            </a:br>
            <a:r>
              <a:rPr lang="en-US" cap="all" spc="-100" dirty="0">
                <a:solidFill>
                  <a:schemeClr val="tx2"/>
                </a:solidFill>
              </a:rPr>
              <a:t>&amp; how much will you use of that tool?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68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in a yellow room&#10;&#10;Description automatically generated">
            <a:extLst>
              <a:ext uri="{FF2B5EF4-FFF2-40B4-BE49-F238E27FC236}">
                <a16:creationId xmlns:a16="http://schemas.microsoft.com/office/drawing/2014/main" id="{B0C5613B-4196-854E-A5C9-F23D79191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568" y="4004741"/>
            <a:ext cx="3942242" cy="2906906"/>
          </a:xfrm>
          <a:prstGeom prst="rect">
            <a:avLst/>
          </a:prstGeom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2E1D61D2-0018-2441-8808-85995A9F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31" r="-1" b="1232"/>
          <a:stretch/>
        </p:blipFill>
        <p:spPr>
          <a:xfrm>
            <a:off x="2637910" y="2001576"/>
            <a:ext cx="2765524" cy="2055119"/>
          </a:xfrm>
          <a:prstGeom prst="rect">
            <a:avLst/>
          </a:prstGeom>
        </p:spPr>
      </p:pic>
      <p:pic>
        <p:nvPicPr>
          <p:cNvPr id="5" name="Content Placeholder 4" descr="A picture containing table, sign, computer, game&#10;&#10;Description automatically generated">
            <a:extLst>
              <a:ext uri="{FF2B5EF4-FFF2-40B4-BE49-F238E27FC236}">
                <a16:creationId xmlns:a16="http://schemas.microsoft.com/office/drawing/2014/main" id="{69BE0939-FEA5-4D4A-94E8-79838243E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-1" b="3927"/>
          <a:stretch/>
        </p:blipFill>
        <p:spPr>
          <a:xfrm>
            <a:off x="-44891" y="2063050"/>
            <a:ext cx="2682801" cy="1993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A8F340-3CB7-DC4F-A8C7-2138E40B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86" y="866725"/>
            <a:ext cx="11439414" cy="8974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sz="4400" b="1" cap="all" spc="-100" dirty="0">
                <a:solidFill>
                  <a:schemeClr val="tx1"/>
                </a:solidFill>
              </a:rPr>
              <a:t>you might be using a pre-existing live class stream tool, however….</a:t>
            </a:r>
          </a:p>
        </p:txBody>
      </p:sp>
      <p:pic>
        <p:nvPicPr>
          <p:cNvPr id="17" name="Content Placeholder 4" descr="A picture containing indoor, playing, building, room&#10;&#10;Description automatically generated">
            <a:extLst>
              <a:ext uri="{FF2B5EF4-FFF2-40B4-BE49-F238E27FC236}">
                <a16:creationId xmlns:a16="http://schemas.microsoft.com/office/drawing/2014/main" id="{38E9DD77-C054-9341-8A11-ED05512D5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810" y="4004741"/>
            <a:ext cx="3923190" cy="28974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EDC04E-6490-F34E-8C66-F530B2EA4E2B}"/>
              </a:ext>
            </a:extLst>
          </p:cNvPr>
          <p:cNvSpPr txBox="1"/>
          <p:nvPr/>
        </p:nvSpPr>
        <p:spPr>
          <a:xfrm>
            <a:off x="5708821" y="2261286"/>
            <a:ext cx="53412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Also you can unlock extra features!</a:t>
            </a:r>
          </a:p>
          <a:p>
            <a:r>
              <a:rPr lang="en-US" sz="2800" dirty="0"/>
              <a:t>Don’t just use the doorway!</a:t>
            </a:r>
          </a:p>
        </p:txBody>
      </p:sp>
    </p:spTree>
    <p:extLst>
      <p:ext uri="{BB962C8B-B14F-4D97-AF65-F5344CB8AC3E}">
        <p14:creationId xmlns:p14="http://schemas.microsoft.com/office/powerpoint/2010/main" val="1311931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E019540-1104-4B12-9F83-45F586741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6688CF-55E0-464B-8CE9-087A64BFD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1066800"/>
            <a:ext cx="5727760" cy="4724400"/>
          </a:xfrm>
        </p:spPr>
        <p:txBody>
          <a:bodyPr anchor="ctr">
            <a:normAutofit/>
          </a:bodyPr>
          <a:lstStyle/>
          <a:p>
            <a:pPr algn="r"/>
            <a:r>
              <a:rPr lang="en-US" sz="6600">
                <a:solidFill>
                  <a:srgbClr val="FFFFFF">
                    <a:alpha val="90000"/>
                  </a:srgbClr>
                </a:solidFill>
              </a:rPr>
              <a:t>Let the type of class guide you to the tool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80CFD6-E44A-486A-9E73-D8D948F78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71433" y="3396996"/>
            <a:ext cx="3703320" cy="64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B77194A-C2D0-AD4C-A991-211FCCF8D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92298" y="516682"/>
            <a:ext cx="1371832" cy="1371832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43F3235-A480-254F-861C-6BEC8829D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52540" y="3943862"/>
            <a:ext cx="2929295" cy="1208334"/>
          </a:xfrm>
          <a:prstGeom prst="rect">
            <a:avLst/>
          </a:prstGeom>
        </p:spPr>
      </p:pic>
      <p:pic>
        <p:nvPicPr>
          <p:cNvPr id="11" name="Picture 10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8FA2BB9B-26AF-5146-9701-8A18747B8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54257" y="2022841"/>
            <a:ext cx="1782533" cy="165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65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white, cabinet, room&#10;&#10;Description automatically generated">
            <a:extLst>
              <a:ext uri="{FF2B5EF4-FFF2-40B4-BE49-F238E27FC236}">
                <a16:creationId xmlns:a16="http://schemas.microsoft.com/office/drawing/2014/main" id="{18E15679-6A41-B44E-9D81-58A65A44C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691" r="7648" b="303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330F77-E0A1-864A-996F-79BA7CD8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94" y="1147075"/>
            <a:ext cx="3703320" cy="28022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Open the doors 15 mins before for technology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this allows for warm-ups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3D9F5-A5F7-754E-A5C4-7AA4E5565343}"/>
              </a:ext>
            </a:extLst>
          </p:cNvPr>
          <p:cNvSpPr txBox="1"/>
          <p:nvPr/>
        </p:nvSpPr>
        <p:spPr>
          <a:xfrm>
            <a:off x="9607639" y="6657945"/>
            <a:ext cx="258436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grandjurytarget.com/2015/08/19/the-danger-of-opening-the-door-federal-judge-rules-that-kbr-corporation-must-turn-over-privileged-documents-in-false-claims-act-cas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67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8E597E1-ACF3-094B-A95C-DC7CF985F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Have a Welcome slide &amp; this can show controls slide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Picture 10" descr="A close up of furniture&#10;&#10;Description automatically generated">
            <a:extLst>
              <a:ext uri="{FF2B5EF4-FFF2-40B4-BE49-F238E27FC236}">
                <a16:creationId xmlns:a16="http://schemas.microsoft.com/office/drawing/2014/main" id="{8DE0A2F1-B34A-9B43-802E-973C4C7CE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976" r="16528" b="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3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5373D7-DE85-5B45-842F-676153A958B4}"/>
              </a:ext>
            </a:extLst>
          </p:cNvPr>
          <p:cNvSpPr txBox="1"/>
          <p:nvPr/>
        </p:nvSpPr>
        <p:spPr>
          <a:xfrm>
            <a:off x="150766" y="5155853"/>
            <a:ext cx="2271081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turn your mic off when not speaking, to minimize background noise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81372-208E-C043-BCD4-4B0C8A5F62AE}"/>
              </a:ext>
            </a:extLst>
          </p:cNvPr>
          <p:cNvSpPr txBox="1"/>
          <p:nvPr/>
        </p:nvSpPr>
        <p:spPr>
          <a:xfrm>
            <a:off x="822200" y="1887670"/>
            <a:ext cx="2575882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 can choose to turn off your video if you don’t want it on all the time, but when speaking it helps to make you more ‘present’!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AA3BD8-F6E4-314E-9211-4F34E5ED6F1C}"/>
              </a:ext>
            </a:extLst>
          </p:cNvPr>
          <p:cNvCxnSpPr>
            <a:cxnSpLocks/>
          </p:cNvCxnSpPr>
          <p:nvPr/>
        </p:nvCxnSpPr>
        <p:spPr>
          <a:xfrm>
            <a:off x="2333027" y="3211109"/>
            <a:ext cx="0" cy="45930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BC37F4-C377-2C49-BC94-0DA26655AEF3}"/>
              </a:ext>
            </a:extLst>
          </p:cNvPr>
          <p:cNvCxnSpPr>
            <a:cxnSpLocks/>
          </p:cNvCxnSpPr>
          <p:nvPr/>
        </p:nvCxnSpPr>
        <p:spPr>
          <a:xfrm flipV="1">
            <a:off x="1722025" y="4611940"/>
            <a:ext cx="0" cy="47578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FEF8BA-6DD4-584C-AFEF-E9293D8924C4}"/>
              </a:ext>
            </a:extLst>
          </p:cNvPr>
          <p:cNvCxnSpPr>
            <a:cxnSpLocks/>
          </p:cNvCxnSpPr>
          <p:nvPr/>
        </p:nvCxnSpPr>
        <p:spPr>
          <a:xfrm flipH="1">
            <a:off x="8491695" y="3037146"/>
            <a:ext cx="1" cy="45930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FAAAB3F-90BC-4B41-A09C-B0E29F7B0CBA}"/>
              </a:ext>
            </a:extLst>
          </p:cNvPr>
          <p:cNvSpPr txBox="1"/>
          <p:nvPr/>
        </p:nvSpPr>
        <p:spPr>
          <a:xfrm>
            <a:off x="7566" y="108723"/>
            <a:ext cx="93698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Welcome to ACCTXXX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Here are the Collaborate Ultra tools • Quick Guide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35F1BC-279B-2648-885D-15FF32323412}"/>
              </a:ext>
            </a:extLst>
          </p:cNvPr>
          <p:cNvSpPr txBox="1"/>
          <p:nvPr/>
        </p:nvSpPr>
        <p:spPr>
          <a:xfrm>
            <a:off x="210795" y="1243696"/>
            <a:ext cx="5968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these controls while we wait for everyone to arrive…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D9EA64-90CF-324C-8452-63BDB6491184}"/>
              </a:ext>
            </a:extLst>
          </p:cNvPr>
          <p:cNvSpPr txBox="1"/>
          <p:nvPr/>
        </p:nvSpPr>
        <p:spPr>
          <a:xfrm>
            <a:off x="6062588" y="4247912"/>
            <a:ext cx="2733423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you want to indicate your reaction – e.g. agree or disagree. Click on the person icon and then click ‘agree’ or ‘disagree’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B45F8C-875B-E241-B3DB-E9A52730AD3C}"/>
              </a:ext>
            </a:extLst>
          </p:cNvPr>
          <p:cNvCxnSpPr>
            <a:cxnSpLocks/>
          </p:cNvCxnSpPr>
          <p:nvPr/>
        </p:nvCxnSpPr>
        <p:spPr>
          <a:xfrm flipV="1">
            <a:off x="7043991" y="3614474"/>
            <a:ext cx="0" cy="59849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5C88CE4-7350-AA4F-910F-E89C6EBFEC79}"/>
              </a:ext>
            </a:extLst>
          </p:cNvPr>
          <p:cNvCxnSpPr>
            <a:cxnSpLocks/>
          </p:cNvCxnSpPr>
          <p:nvPr/>
        </p:nvCxnSpPr>
        <p:spPr>
          <a:xfrm flipV="1">
            <a:off x="9785001" y="4342594"/>
            <a:ext cx="0" cy="47578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66BE8F03-3C50-F843-97EB-3ED4DD37E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71" y="3729469"/>
            <a:ext cx="3263900" cy="850900"/>
          </a:xfrm>
          <a:prstGeom prst="rect">
            <a:avLst/>
          </a:prstGeom>
        </p:spPr>
      </p:pic>
      <p:pic>
        <p:nvPicPr>
          <p:cNvPr id="87" name="Picture 8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2FC1F2-FFAA-7C4A-8909-D1B22B017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03"/>
          <a:stretch/>
        </p:blipFill>
        <p:spPr>
          <a:xfrm>
            <a:off x="4324000" y="3729469"/>
            <a:ext cx="1231900" cy="856793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0A874071-84D6-4942-B15B-EA15559ABA45}"/>
              </a:ext>
            </a:extLst>
          </p:cNvPr>
          <p:cNvSpPr txBox="1"/>
          <p:nvPr/>
        </p:nvSpPr>
        <p:spPr>
          <a:xfrm>
            <a:off x="3693914" y="1705552"/>
            <a:ext cx="2575882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on this purple tab on the right-hand corner to open the Chat Text section.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AD19136-0811-2E43-B794-A094E977E21E}"/>
              </a:ext>
            </a:extLst>
          </p:cNvPr>
          <p:cNvCxnSpPr>
            <a:cxnSpLocks/>
          </p:cNvCxnSpPr>
          <p:nvPr/>
        </p:nvCxnSpPr>
        <p:spPr>
          <a:xfrm>
            <a:off x="4986622" y="2828063"/>
            <a:ext cx="0" cy="85248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D9F39623-B130-114E-A410-3808E6670076}"/>
              </a:ext>
            </a:extLst>
          </p:cNvPr>
          <p:cNvSpPr txBox="1"/>
          <p:nvPr/>
        </p:nvSpPr>
        <p:spPr>
          <a:xfrm>
            <a:off x="2552728" y="5155853"/>
            <a:ext cx="2271081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on the raise hand button if you want to ask a question.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7F278F4B-2C00-CA42-A290-ADB8D24198A7}"/>
              </a:ext>
            </a:extLst>
          </p:cNvPr>
          <p:cNvCxnSpPr>
            <a:cxnSpLocks/>
          </p:cNvCxnSpPr>
          <p:nvPr/>
        </p:nvCxnSpPr>
        <p:spPr>
          <a:xfrm flipV="1">
            <a:off x="3085220" y="4591537"/>
            <a:ext cx="0" cy="47578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icture 9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D6A653-1A08-0B46-B25F-6B137AC16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425" y="112781"/>
            <a:ext cx="2624730" cy="6036880"/>
          </a:xfrm>
          <a:prstGeom prst="rect">
            <a:avLst/>
          </a:prstGeom>
        </p:spPr>
      </p:pic>
      <p:pic>
        <p:nvPicPr>
          <p:cNvPr id="97" name="Picture 9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425938F-C98D-F747-B1BC-34B9AE9E3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796" y="1324528"/>
            <a:ext cx="2510841" cy="2289946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05423029-B0E3-7446-B45F-DB78AB85AC33}"/>
              </a:ext>
            </a:extLst>
          </p:cNvPr>
          <p:cNvSpPr txBox="1"/>
          <p:nvPr/>
        </p:nvSpPr>
        <p:spPr>
          <a:xfrm>
            <a:off x="9607569" y="1807782"/>
            <a:ext cx="2510838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Chat Text section you can type a question to the whole class or just your instructor using the ‘Find someone’ box.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3288F27-B405-E341-95EC-22DBD492E87E}"/>
              </a:ext>
            </a:extLst>
          </p:cNvPr>
          <p:cNvCxnSpPr>
            <a:cxnSpLocks/>
          </p:cNvCxnSpPr>
          <p:nvPr/>
        </p:nvCxnSpPr>
        <p:spPr>
          <a:xfrm flipV="1">
            <a:off x="10427893" y="1155765"/>
            <a:ext cx="0" cy="59849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766E2424-881D-EC49-9CD1-1756E24EBB13}"/>
              </a:ext>
            </a:extLst>
          </p:cNvPr>
          <p:cNvSpPr txBox="1"/>
          <p:nvPr/>
        </p:nvSpPr>
        <p:spPr>
          <a:xfrm>
            <a:off x="9377439" y="3328695"/>
            <a:ext cx="2575882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your instructor asks you to share content to the whole  class or a break-out group you can do so by be able to do by clicking on this icon below.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84E1C58-A282-8443-81CA-8E2DBF3133C5}"/>
              </a:ext>
            </a:extLst>
          </p:cNvPr>
          <p:cNvCxnSpPr>
            <a:cxnSpLocks/>
          </p:cNvCxnSpPr>
          <p:nvPr/>
        </p:nvCxnSpPr>
        <p:spPr>
          <a:xfrm>
            <a:off x="10575545" y="4948715"/>
            <a:ext cx="0" cy="85248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2AF6E36D-3BBA-9C4D-84C0-BF62EADCF1E8}"/>
              </a:ext>
            </a:extLst>
          </p:cNvPr>
          <p:cNvCxnSpPr>
            <a:cxnSpLocks/>
          </p:cNvCxnSpPr>
          <p:nvPr/>
        </p:nvCxnSpPr>
        <p:spPr>
          <a:xfrm flipV="1">
            <a:off x="11136714" y="6047417"/>
            <a:ext cx="0" cy="22580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A31AA0D3-F974-8A43-AC98-5016A6E34890}"/>
              </a:ext>
            </a:extLst>
          </p:cNvPr>
          <p:cNvSpPr txBox="1"/>
          <p:nvPr/>
        </p:nvSpPr>
        <p:spPr>
          <a:xfrm>
            <a:off x="9542525" y="6273225"/>
            <a:ext cx="2575882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4BE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adjust volume or camera click here.</a:t>
            </a:r>
          </a:p>
        </p:txBody>
      </p:sp>
    </p:spTree>
    <p:extLst>
      <p:ext uri="{BB962C8B-B14F-4D97-AF65-F5344CB8AC3E}">
        <p14:creationId xmlns:p14="http://schemas.microsoft.com/office/powerpoint/2010/main" val="289741377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LightSeedRightStep">
      <a:dk1>
        <a:srgbClr val="000000"/>
      </a:dk1>
      <a:lt1>
        <a:srgbClr val="FFFFFF"/>
      </a:lt1>
      <a:dk2>
        <a:srgbClr val="243441"/>
      </a:dk2>
      <a:lt2>
        <a:srgbClr val="E8E2E2"/>
      </a:lt2>
      <a:accent1>
        <a:srgbClr val="7EA9AB"/>
      </a:accent1>
      <a:accent2>
        <a:srgbClr val="7DA0BC"/>
      </a:accent2>
      <a:accent3>
        <a:srgbClr val="949BC8"/>
      </a:accent3>
      <a:accent4>
        <a:srgbClr val="8F7DBC"/>
      </a:accent4>
      <a:accent5>
        <a:srgbClr val="B894C8"/>
      </a:accent5>
      <a:accent6>
        <a:srgbClr val="BC7DB5"/>
      </a:accent6>
      <a:hlink>
        <a:srgbClr val="AE6C69"/>
      </a:hlink>
      <a:folHlink>
        <a:srgbClr val="7F7F7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tex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tex " id="{7C866DC0-FCB5-8243-8471-CDE35ACB58CA}" vid="{7267734D-534D-3441-9E8A-430F1F54C81B}"/>
    </a:ext>
  </a:extLst>
</a:theme>
</file>

<file path=ppt/theme/theme4.xml><?xml version="1.0" encoding="utf-8"?>
<a:theme xmlns:a="http://schemas.openxmlformats.org/drawingml/2006/main" name="UNSW 2020">
  <a:themeElements>
    <a:clrScheme name="UNSW BUSINESS SCHOOL">
      <a:dk1>
        <a:srgbClr val="404040"/>
      </a:dk1>
      <a:lt1>
        <a:sysClr val="window" lastClr="FFFFFF"/>
      </a:lt1>
      <a:dk2>
        <a:srgbClr val="063E8D"/>
      </a:dk2>
      <a:lt2>
        <a:srgbClr val="CCCCCC"/>
      </a:lt2>
      <a:accent1>
        <a:srgbClr val="063E8D"/>
      </a:accent1>
      <a:accent2>
        <a:srgbClr val="FFD700"/>
      </a:accent2>
      <a:accent3>
        <a:srgbClr val="0067A8"/>
      </a:accent3>
      <a:accent4>
        <a:srgbClr val="00568E"/>
      </a:accent4>
      <a:accent5>
        <a:srgbClr val="004372"/>
      </a:accent5>
      <a:accent6>
        <a:srgbClr val="002E52"/>
      </a:accent6>
      <a:hlink>
        <a:srgbClr val="33CCFF"/>
      </a:hlink>
      <a:folHlink>
        <a:srgbClr val="063E8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marL="342900" marR="0" indent="-342900" algn="l" defTabSz="9144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115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Sommet bold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NSW 2020" id="{36FB1E3A-7D40-0C4A-8054-4DF85BB600D3}" vid="{7F414AC3-4190-FF4B-9E9E-A0DE9BD0AE6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865C268EA4314EADBB267503E29BD8" ma:contentTypeVersion="7" ma:contentTypeDescription="Create a new document." ma:contentTypeScope="" ma:versionID="9ab9e25a522aa89bd58274545f5aa770">
  <xsd:schema xmlns:xsd="http://www.w3.org/2001/XMLSchema" xmlns:xs="http://www.w3.org/2001/XMLSchema" xmlns:p="http://schemas.microsoft.com/office/2006/metadata/properties" xmlns:ns2="9b7391ba-b522-4229-a96d-e86264383528" targetNamespace="http://schemas.microsoft.com/office/2006/metadata/properties" ma:root="true" ma:fieldsID="dd4c46b628643cb04b217568698f5210" ns2:_="">
    <xsd:import namespace="9b7391ba-b522-4229-a96d-e862643835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391ba-b522-4229-a96d-e862643835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F7F354-543B-4C08-BC3C-860DABFB03C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43035ED-5B2F-4584-9166-4480525C22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33B7D9-1844-47FE-AAEE-82C9575F7B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391ba-b522-4229-a96d-e862643835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1486</Words>
  <Application>Microsoft Office PowerPoint</Application>
  <PresentationFormat>Widescreen</PresentationFormat>
  <Paragraphs>191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DividendVTI</vt:lpstr>
      <vt:lpstr>Office Theme</vt:lpstr>
      <vt:lpstr>Latex </vt:lpstr>
      <vt:lpstr>UNSW 2020</vt:lpstr>
      <vt:lpstr>Facilitating Synchronous Live Stream Classes</vt:lpstr>
      <vt:lpstr>Asynchronous and synchronous work together!</vt:lpstr>
      <vt:lpstr>Synchronous Live Stream Classes</vt:lpstr>
      <vt:lpstr>What platform is best to deliver the class? &amp; how much will you use of that tool?</vt:lpstr>
      <vt:lpstr>you might be using a pre-existing live class stream tool, however….</vt:lpstr>
      <vt:lpstr>Let the type of class guide you to the tool</vt:lpstr>
      <vt:lpstr>Open the doors 15 mins before for technology this allows for warm-ups</vt:lpstr>
      <vt:lpstr>Have a Welcome slide &amp; this can show controls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Provide a class schedule for students</vt:lpstr>
      <vt:lpstr>Provide a time structure at the beginning of class Here is an example for a 2 hour class:</vt:lpstr>
      <vt:lpstr>PowerPoint Presentation</vt:lpstr>
      <vt:lpstr>Think of ways to stimulate engagement</vt:lpstr>
      <vt:lpstr>PowerPoint Presentation</vt:lpstr>
      <vt:lpstr>Chat-Box – ask students to type then the instructor should curate and moderate read out names</vt:lpstr>
      <vt:lpstr>Hang on a minute…</vt:lpstr>
      <vt:lpstr>PowerPoint Presentation</vt:lpstr>
      <vt:lpstr>Whiteboard Function</vt:lpstr>
      <vt:lpstr>PowerPoint Presentation</vt:lpstr>
      <vt:lpstr>Instructor tips</vt:lpstr>
      <vt:lpstr>For yourself - Test, test, test</vt:lpstr>
      <vt:lpstr>What to do when it all goes wrong during a live class</vt:lpstr>
      <vt:lpstr>Please STAND BY…</vt:lpstr>
      <vt:lpstr>Ask for help – reach out to the bdl team</vt:lpstr>
      <vt:lpstr>Have a teaching team member standing by in the background</vt:lpstr>
      <vt:lpstr>Use the resources available – school of accounting &amp; Business School Microsoft teams site</vt:lpstr>
      <vt:lpstr>Setting boundaries with students</vt:lpstr>
      <vt:lpstr>PowerPoint Presentation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Facilitating Synchronous Live Stream Classes</dc:title>
  <dc:creator>Victoria Clout</dc:creator>
  <cp:lastModifiedBy>Victoria Clout</cp:lastModifiedBy>
  <cp:revision>3</cp:revision>
  <dcterms:created xsi:type="dcterms:W3CDTF">2020-05-26T07:54:22Z</dcterms:created>
  <dcterms:modified xsi:type="dcterms:W3CDTF">2020-07-15T22:58:14Z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0x01010093865C268EA4314EADBB267503E29BD8</vt:lpwstr>
  </property>
</Properties>
</file>