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6" r:id="rId5"/>
    <p:sldId id="258" r:id="rId6"/>
    <p:sldId id="259" r:id="rId7"/>
    <p:sldId id="267" r:id="rId8"/>
    <p:sldId id="260" r:id="rId9"/>
    <p:sldId id="261" r:id="rId10"/>
    <p:sldId id="262" r:id="rId11"/>
    <p:sldId id="269" r:id="rId12"/>
    <p:sldId id="263" r:id="rId13"/>
    <p:sldId id="264" r:id="rId14"/>
    <p:sldId id="265" r:id="rId15"/>
    <p:sldId id="266" r:id="rId16"/>
    <p:sldId id="270" r:id="rId17"/>
    <p:sldId id="271" r:id="rId18"/>
    <p:sldId id="272" r:id="rId19"/>
    <p:sldId id="275" r:id="rId20"/>
    <p:sldId id="278" r:id="rId21"/>
    <p:sldId id="279" r:id="rId22"/>
    <p:sldId id="276" r:id="rId23"/>
    <p:sldId id="277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656"/>
  </p:normalViewPr>
  <p:slideViewPr>
    <p:cSldViewPr snapToGrid="0" snapToObjects="1">
      <p:cViewPr varScale="1">
        <p:scale>
          <a:sx n="130" d="100"/>
          <a:sy n="130" d="100"/>
        </p:scale>
        <p:origin x="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3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2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6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2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4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0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7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229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91" r:id="rId6"/>
    <p:sldLayoutId id="2147483686" r:id="rId7"/>
    <p:sldLayoutId id="2147483687" r:id="rId8"/>
    <p:sldLayoutId id="2147483688" r:id="rId9"/>
    <p:sldLayoutId id="2147483690" r:id="rId10"/>
    <p:sldLayoutId id="2147483689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learning-from-t1-what-do-students-need-from-you-tickets-103201500466" TargetMode="External"/><Relationship Id="rId2" Type="http://schemas.openxmlformats.org/officeDocument/2006/relationships/hyperlink" Target="https://www.eventbrite.com/e/making-teamwork-work-in-online-classes-tickets-10320143627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learning-from-t1-what-do-students-need-from-you-tickets-103201500466" TargetMode="External"/><Relationship Id="rId2" Type="http://schemas.openxmlformats.org/officeDocument/2006/relationships/hyperlink" Target="https://www.eventbrite.com/e/making-teamwork-work-in-online-classes-tickets-10320143627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32C22-AE78-434E-8A99-8D1C9245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-22859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2F140-F527-8941-816C-2F8EFC488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Facilitating Asynchronous Online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5AA41-99BE-A24C-9077-EA23EEC45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345" y="5145513"/>
            <a:ext cx="3208866" cy="7388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</a:rPr>
              <a:t>Dr Victoria Clout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</a:rPr>
              <a:t>School of Accounting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</a:rPr>
              <a:t>UNSW</a:t>
            </a:r>
          </a:p>
        </p:txBody>
      </p:sp>
    </p:spTree>
    <p:extLst>
      <p:ext uri="{BB962C8B-B14F-4D97-AF65-F5344CB8AC3E}">
        <p14:creationId xmlns:p14="http://schemas.microsoft.com/office/powerpoint/2010/main" val="1660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B0F0-001D-FD46-98AA-17FBAA3F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Videos - but this could be more interactive!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47146E-3B9A-8E4A-B700-0A115BF13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747" y="2082072"/>
            <a:ext cx="4756990" cy="4494104"/>
          </a:xfrm>
        </p:spPr>
      </p:pic>
    </p:spTree>
    <p:extLst>
      <p:ext uri="{BB962C8B-B14F-4D97-AF65-F5344CB8AC3E}">
        <p14:creationId xmlns:p14="http://schemas.microsoft.com/office/powerpoint/2010/main" val="341190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6570-51A3-344E-8C45-F68F2608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29048"/>
            <a:ext cx="11029616" cy="1188720"/>
          </a:xfrm>
        </p:spPr>
        <p:txBody>
          <a:bodyPr/>
          <a:lstStyle/>
          <a:p>
            <a:r>
              <a:rPr lang="en-US" dirty="0"/>
              <a:t>(2) Video plus! Asynchronous elements!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234128-BADD-CB4E-8682-2EFC0EE2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76" y="1803833"/>
            <a:ext cx="7122469" cy="49753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96E62F-664F-3445-893C-296FC19FA676}"/>
              </a:ext>
            </a:extLst>
          </p:cNvPr>
          <p:cNvSpPr/>
          <p:nvPr/>
        </p:nvSpPr>
        <p:spPr>
          <a:xfrm>
            <a:off x="8960074" y="4208407"/>
            <a:ext cx="1303283" cy="357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CC2A9C-DC03-CE4F-875E-F8F9A62DB8C4}"/>
              </a:ext>
            </a:extLst>
          </p:cNvPr>
          <p:cNvSpPr/>
          <p:nvPr/>
        </p:nvSpPr>
        <p:spPr>
          <a:xfrm>
            <a:off x="9012625" y="4788449"/>
            <a:ext cx="1250732" cy="3573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B75FF-DC70-8F42-B045-12F1F52C4971}"/>
              </a:ext>
            </a:extLst>
          </p:cNvPr>
          <p:cNvSpPr/>
          <p:nvPr/>
        </p:nvSpPr>
        <p:spPr>
          <a:xfrm>
            <a:off x="8576440" y="5517932"/>
            <a:ext cx="3034367" cy="6379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Discussion Forum with a leading question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B858E4-4CA2-2446-83B2-89FF773F3BCC}"/>
              </a:ext>
            </a:extLst>
          </p:cNvPr>
          <p:cNvSpPr/>
          <p:nvPr/>
        </p:nvSpPr>
        <p:spPr>
          <a:xfrm>
            <a:off x="8358143" y="6432331"/>
            <a:ext cx="3014050" cy="3468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created quiz</a:t>
            </a: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AA6D6458-3BDF-E14B-936F-AA20B0A6A9A9}"/>
              </a:ext>
            </a:extLst>
          </p:cNvPr>
          <p:cNvSpPr/>
          <p:nvPr/>
        </p:nvSpPr>
        <p:spPr>
          <a:xfrm>
            <a:off x="7020910" y="4291502"/>
            <a:ext cx="1776249" cy="27425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44222388-27FF-2A4E-841F-2EFF091DD47A}"/>
              </a:ext>
            </a:extLst>
          </p:cNvPr>
          <p:cNvSpPr/>
          <p:nvPr/>
        </p:nvSpPr>
        <p:spPr>
          <a:xfrm>
            <a:off x="7020910" y="4705117"/>
            <a:ext cx="1776249" cy="274257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05AEC15-E203-6245-8ED5-C77084A9D13F}"/>
              </a:ext>
            </a:extLst>
          </p:cNvPr>
          <p:cNvSpPr/>
          <p:nvPr/>
        </p:nvSpPr>
        <p:spPr>
          <a:xfrm>
            <a:off x="7909034" y="4967125"/>
            <a:ext cx="667406" cy="1339082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CAB29183-4852-7447-9A89-763836FBF17C}"/>
              </a:ext>
            </a:extLst>
          </p:cNvPr>
          <p:cNvSpPr/>
          <p:nvPr/>
        </p:nvSpPr>
        <p:spPr>
          <a:xfrm>
            <a:off x="6512441" y="6468622"/>
            <a:ext cx="1776249" cy="274257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37F86-39AC-B94A-BDB1-70051C1632FB}"/>
              </a:ext>
            </a:extLst>
          </p:cNvPr>
          <p:cNvSpPr txBox="1"/>
          <p:nvPr/>
        </p:nvSpPr>
        <p:spPr>
          <a:xfrm>
            <a:off x="6543856" y="290652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9144155B-A5CD-CA42-9A1F-0A32B0EADBCE}"/>
              </a:ext>
            </a:extLst>
          </p:cNvPr>
          <p:cNvSpPr/>
          <p:nvPr/>
        </p:nvSpPr>
        <p:spPr>
          <a:xfrm>
            <a:off x="5387833" y="2000579"/>
            <a:ext cx="1124608" cy="220782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3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034E-A68E-504A-9A14-9695E467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choice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D0CD0C-FAAD-B345-A46E-112A249D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052678"/>
            <a:ext cx="6565900" cy="482600"/>
          </a:xfr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BD75EB-E6E6-1C43-B69A-E8AB9C2D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72" y="3418558"/>
            <a:ext cx="5055144" cy="274878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BD61755E-0E8F-B54D-871F-82DF3C7D4C80}"/>
              </a:ext>
            </a:extLst>
          </p:cNvPr>
          <p:cNvSpPr/>
          <p:nvPr/>
        </p:nvSpPr>
        <p:spPr>
          <a:xfrm>
            <a:off x="2711669" y="2616179"/>
            <a:ext cx="998483" cy="6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415DC-A7BB-1146-B98C-06F84041C79F}"/>
              </a:ext>
            </a:extLst>
          </p:cNvPr>
          <p:cNvSpPr txBox="1"/>
          <p:nvPr/>
        </p:nvSpPr>
        <p:spPr>
          <a:xfrm>
            <a:off x="7483366" y="205267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Displayed on the Moodle 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7E1A3-D9F4-004A-9D47-9A847A9EF3B1}"/>
              </a:ext>
            </a:extLst>
          </p:cNvPr>
          <p:cNvSpPr txBox="1"/>
          <p:nvPr/>
        </p:nvSpPr>
        <p:spPr>
          <a:xfrm>
            <a:off x="7147092" y="3739589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a student clicks on the link it shows: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BD972-CC13-4A43-BF4D-24BCD1D128B2}"/>
              </a:ext>
            </a:extLst>
          </p:cNvPr>
          <p:cNvSpPr txBox="1"/>
          <p:nvPr/>
        </p:nvSpPr>
        <p:spPr>
          <a:xfrm>
            <a:off x="7147092" y="5555679"/>
            <a:ext cx="480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be able to see the Responses by clicking on “View” responses later on.</a:t>
            </a:r>
          </a:p>
          <a:p>
            <a:r>
              <a:rPr lang="en-US" dirty="0"/>
              <a:t>This could then be discussed in the live stream class. 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C0750BD-DEB2-E843-A078-5B8DCD6C7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5607859"/>
            <a:ext cx="1905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A98C-C976-C84C-AEB4-59279F30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Quizzes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B4988-3272-BA4D-B530-B0BFA0228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2021251"/>
            <a:ext cx="7762495" cy="7095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D6959-4BFD-1944-A70A-591E8311126E}"/>
              </a:ext>
            </a:extLst>
          </p:cNvPr>
          <p:cNvSpPr txBox="1"/>
          <p:nvPr/>
        </p:nvSpPr>
        <p:spPr>
          <a:xfrm>
            <a:off x="889686" y="2730843"/>
            <a:ext cx="9704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quiz can be added which asks questions related to a video.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 a quiz for end of topic revisions.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quiz results could be used to guide discussion during class.</a:t>
            </a:r>
          </a:p>
        </p:txBody>
      </p:sp>
    </p:spTree>
    <p:extLst>
      <p:ext uri="{BB962C8B-B14F-4D97-AF65-F5344CB8AC3E}">
        <p14:creationId xmlns:p14="http://schemas.microsoft.com/office/powerpoint/2010/main" val="42689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A9E0-7F85-5B46-8926-96CC151A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(5) Discussion forums with a leading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084FD-3160-344F-B0BB-FF31038BB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007"/>
          <a:stretch/>
        </p:blipFill>
        <p:spPr>
          <a:xfrm>
            <a:off x="580858" y="2122239"/>
            <a:ext cx="7389250" cy="1306761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C845EC-35F5-4C44-9B74-CC7728CB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89" y="4145154"/>
            <a:ext cx="5746064" cy="2355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4DB479-AAB2-914C-A745-F3954E287FFE}"/>
              </a:ext>
            </a:extLst>
          </p:cNvPr>
          <p:cNvSpPr txBox="1"/>
          <p:nvPr/>
        </p:nvSpPr>
        <p:spPr>
          <a:xfrm>
            <a:off x="8266670" y="2036955"/>
            <a:ext cx="3608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things off with a question.</a:t>
            </a:r>
          </a:p>
          <a:p>
            <a:r>
              <a:rPr lang="en-US" dirty="0"/>
              <a:t>This could be based on a video or something that will be discussed in a synchronous class.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49768-B84B-0A4D-B9FB-BAD374CEC852}"/>
              </a:ext>
            </a:extLst>
          </p:cNvPr>
          <p:cNvSpPr txBox="1"/>
          <p:nvPr/>
        </p:nvSpPr>
        <p:spPr>
          <a:xfrm>
            <a:off x="8266669" y="4584254"/>
            <a:ext cx="3608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could be just to start the discussion and then students will lead their own discussion as the Term progresses.</a:t>
            </a:r>
          </a:p>
        </p:txBody>
      </p:sp>
    </p:spTree>
    <p:extLst>
      <p:ext uri="{BB962C8B-B14F-4D97-AF65-F5344CB8AC3E}">
        <p14:creationId xmlns:p14="http://schemas.microsoft.com/office/powerpoint/2010/main" val="412168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FBDB-71B4-6343-95F2-1C8208EB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(6) Student built quiz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3E80F8-20E1-144E-8864-76FAE0024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47" y="2672094"/>
            <a:ext cx="9587476" cy="1513812"/>
          </a:xfrm>
        </p:spPr>
      </p:pic>
    </p:spTree>
    <p:extLst>
      <p:ext uri="{BB962C8B-B14F-4D97-AF65-F5344CB8AC3E}">
        <p14:creationId xmlns:p14="http://schemas.microsoft.com/office/powerpoint/2010/main" val="157453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6AEE7-A345-9342-B208-A2587FF0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How you going now facilitate this asynchronous environment?</a:t>
            </a:r>
          </a:p>
        </p:txBody>
      </p:sp>
      <p:pic>
        <p:nvPicPr>
          <p:cNvPr id="4" name="Picture 3" descr="A picture containing outdoor, grass, bird, rain&#10;&#10;Description automatically generated">
            <a:extLst>
              <a:ext uri="{FF2B5EF4-FFF2-40B4-BE49-F238E27FC236}">
                <a16:creationId xmlns:a16="http://schemas.microsoft.com/office/drawing/2014/main" id="{AC91C27F-C7E8-7A4A-A763-18CB3D55D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8" b="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8438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E9891-AE76-CE41-916F-BA533956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Regular communication on annoucements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49E2A6-7E8E-AE4E-8367-C9BAD498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7" y="2876552"/>
            <a:ext cx="10916463" cy="2374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DE0B3-860C-D247-B625-8DAFB585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" y="5250882"/>
            <a:ext cx="10825064" cy="12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655DC-AB65-874C-854B-C46161AB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chemeClr val="tx1"/>
                </a:solidFill>
              </a:rPr>
              <a:t>Video announcements or voice</a:t>
            </a:r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BF45B72-75D2-5C4B-AA81-0BF02FADE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9" r="24398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508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92DB9-A7D5-F649-ADD1-A6FC2503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Think about how you want to encourage students to interact together and participate during the term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89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FFFCE-D75F-5E41-9655-64295E7C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More presentations coming up…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FD7D41-865F-7A4A-843F-E4BCAF87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23945"/>
              </p:ext>
            </p:extLst>
          </p:nvPr>
        </p:nvGraphicFramePr>
        <p:xfrm>
          <a:off x="581191" y="2651677"/>
          <a:ext cx="10916465" cy="3767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944">
                  <a:extLst>
                    <a:ext uri="{9D8B030D-6E8A-4147-A177-3AD203B41FA5}">
                      <a16:colId xmlns:a16="http://schemas.microsoft.com/office/drawing/2014/main" val="514287349"/>
                    </a:ext>
                  </a:extLst>
                </a:gridCol>
                <a:gridCol w="2460789">
                  <a:extLst>
                    <a:ext uri="{9D8B030D-6E8A-4147-A177-3AD203B41FA5}">
                      <a16:colId xmlns:a16="http://schemas.microsoft.com/office/drawing/2014/main" val="2927981042"/>
                    </a:ext>
                  </a:extLst>
                </a:gridCol>
                <a:gridCol w="4234159">
                  <a:extLst>
                    <a:ext uri="{9D8B030D-6E8A-4147-A177-3AD203B41FA5}">
                      <a16:colId xmlns:a16="http://schemas.microsoft.com/office/drawing/2014/main" val="3522403347"/>
                    </a:ext>
                  </a:extLst>
                </a:gridCol>
                <a:gridCol w="2269573">
                  <a:extLst>
                    <a:ext uri="{9D8B030D-6E8A-4147-A177-3AD203B41FA5}">
                      <a16:colId xmlns:a16="http://schemas.microsoft.com/office/drawing/2014/main" val="804578396"/>
                    </a:ext>
                  </a:extLst>
                </a:gridCol>
              </a:tblGrid>
              <a:tr h="84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Date/time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Presenter/</a:t>
                      </a:r>
                      <a:endParaRPr lang="en-AU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Facilitator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Topic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Registration Link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extLst>
                  <a:ext uri="{0D108BD9-81ED-4DB2-BD59-A6C34878D82A}">
                    <a16:rowId xmlns:a16="http://schemas.microsoft.com/office/drawing/2014/main" val="3315992644"/>
                  </a:ext>
                </a:extLst>
              </a:tr>
              <a:tr h="84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20 May 2-3pm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Victoria Clout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Making teamwork ‘work’ in online classes</a:t>
                      </a:r>
                      <a:endParaRPr lang="en-AU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 u="sng">
                          <a:effectLst/>
                          <a:hlinkClick r:id="rId2"/>
                        </a:rPr>
                        <a:t>link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extLst>
                  <a:ext uri="{0D108BD9-81ED-4DB2-BD59-A6C34878D82A}">
                    <a16:rowId xmlns:a16="http://schemas.microsoft.com/office/drawing/2014/main" val="2449924330"/>
                  </a:ext>
                </a:extLst>
              </a:tr>
              <a:tr h="1244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27 May 3-4pm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Victoria Clout &amp; Natalie Oh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effectLst/>
                        </a:rPr>
                        <a:t>Learning from T1 – What do Students Need from You?</a:t>
                      </a:r>
                      <a:endParaRPr lang="en-A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 u="sng" dirty="0">
                          <a:effectLst/>
                          <a:hlinkClick r:id="rId3"/>
                        </a:rPr>
                        <a:t>link</a:t>
                      </a:r>
                      <a:endParaRPr lang="en-A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extLst>
                  <a:ext uri="{0D108BD9-81ED-4DB2-BD59-A6C34878D82A}">
                    <a16:rowId xmlns:a16="http://schemas.microsoft.com/office/drawing/2014/main" val="407710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9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F3837-3141-6943-A749-681D533F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9"/>
            <a:ext cx="6823988" cy="2072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tx1"/>
                </a:solidFill>
              </a:rPr>
              <a:t>Set some boundaries/expectations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outdoor, grass, bird, rain&#10;&#10;Description automatically generated">
            <a:extLst>
              <a:ext uri="{FF2B5EF4-FFF2-40B4-BE49-F238E27FC236}">
                <a16:creationId xmlns:a16="http://schemas.microsoft.com/office/drawing/2014/main" id="{D763205F-730C-FA4E-991F-764F484F5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" r="1" b="1"/>
          <a:stretch/>
        </p:blipFill>
        <p:spPr>
          <a:xfrm>
            <a:off x="8140428" y="10"/>
            <a:ext cx="4051572" cy="3428990"/>
          </a:xfrm>
          <a:prstGeom prst="rect">
            <a:avLst/>
          </a:prstGeom>
        </p:spPr>
      </p:pic>
      <p:pic>
        <p:nvPicPr>
          <p:cNvPr id="27" name="Picture 26" descr="A picture containing water, cow, bird, sheep&#10;&#10;Description automatically generated">
            <a:extLst>
              <a:ext uri="{FF2B5EF4-FFF2-40B4-BE49-F238E27FC236}">
                <a16:creationId xmlns:a16="http://schemas.microsoft.com/office/drawing/2014/main" id="{FB551478-77EF-CB45-9A3E-99FC728BD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7495"/>
          <a:stretch/>
        </p:blipFill>
        <p:spPr>
          <a:xfrm>
            <a:off x="8140428" y="3429000"/>
            <a:ext cx="4051572" cy="3429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B269AB-DB04-BF47-8497-DC68E4B90F5C}"/>
              </a:ext>
            </a:extLst>
          </p:cNvPr>
          <p:cNvSpPr txBox="1"/>
          <p:nvPr/>
        </p:nvSpPr>
        <p:spPr>
          <a:xfrm>
            <a:off x="753762" y="3534032"/>
            <a:ext cx="728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tell students:</a:t>
            </a:r>
          </a:p>
          <a:p>
            <a:r>
              <a:rPr lang="en-US" dirty="0"/>
              <a:t>“On Wednesdays I have consultation and I’ll answer Discussion Board posts that day. If you can see a post that you would like to answer then please go ahead. I’m keen to see your ideas!”</a:t>
            </a:r>
          </a:p>
        </p:txBody>
      </p:sp>
    </p:spTree>
    <p:extLst>
      <p:ext uri="{BB962C8B-B14F-4D97-AF65-F5344CB8AC3E}">
        <p14:creationId xmlns:p14="http://schemas.microsoft.com/office/powerpoint/2010/main" val="2600544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C5584-5326-5C45-953C-6D8C6C7A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Thanks for listening!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Any questions?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34740435-F1F6-4AF6-B245-4ABFC5EC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57" y="647808"/>
            <a:ext cx="5581779" cy="55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7958-5321-0F42-AAB5-0F9CBBC5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there is more…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29FA55-5CA2-7A47-92C5-568573C28998}"/>
              </a:ext>
            </a:extLst>
          </p:cNvPr>
          <p:cNvSpPr txBox="1">
            <a:spLocks/>
          </p:cNvSpPr>
          <p:nvPr/>
        </p:nvSpPr>
        <p:spPr>
          <a:xfrm>
            <a:off x="575894" y="1003615"/>
            <a:ext cx="10993549" cy="1428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More presentations coming up…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5EA6B9-890B-0C47-9A35-E9121FCD0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72041"/>
              </p:ext>
            </p:extLst>
          </p:nvPr>
        </p:nvGraphicFramePr>
        <p:xfrm>
          <a:off x="581191" y="2651677"/>
          <a:ext cx="10916465" cy="3767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944">
                  <a:extLst>
                    <a:ext uri="{9D8B030D-6E8A-4147-A177-3AD203B41FA5}">
                      <a16:colId xmlns:a16="http://schemas.microsoft.com/office/drawing/2014/main" val="514287349"/>
                    </a:ext>
                  </a:extLst>
                </a:gridCol>
                <a:gridCol w="2460789">
                  <a:extLst>
                    <a:ext uri="{9D8B030D-6E8A-4147-A177-3AD203B41FA5}">
                      <a16:colId xmlns:a16="http://schemas.microsoft.com/office/drawing/2014/main" val="2927981042"/>
                    </a:ext>
                  </a:extLst>
                </a:gridCol>
                <a:gridCol w="4234159">
                  <a:extLst>
                    <a:ext uri="{9D8B030D-6E8A-4147-A177-3AD203B41FA5}">
                      <a16:colId xmlns:a16="http://schemas.microsoft.com/office/drawing/2014/main" val="3522403347"/>
                    </a:ext>
                  </a:extLst>
                </a:gridCol>
                <a:gridCol w="2269573">
                  <a:extLst>
                    <a:ext uri="{9D8B030D-6E8A-4147-A177-3AD203B41FA5}">
                      <a16:colId xmlns:a16="http://schemas.microsoft.com/office/drawing/2014/main" val="804578396"/>
                    </a:ext>
                  </a:extLst>
                </a:gridCol>
              </a:tblGrid>
              <a:tr h="84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Date/time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Presenter/</a:t>
                      </a:r>
                      <a:endParaRPr lang="en-AU" sz="3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Facilitator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Topic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Registration Link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extLst>
                  <a:ext uri="{0D108BD9-81ED-4DB2-BD59-A6C34878D82A}">
                    <a16:rowId xmlns:a16="http://schemas.microsoft.com/office/drawing/2014/main" val="3315992644"/>
                  </a:ext>
                </a:extLst>
              </a:tr>
              <a:tr h="84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20 May 2-3pm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Victoria Clout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>
                          <a:effectLst/>
                        </a:rPr>
                        <a:t>Making teamwork ‘work’ in online classes</a:t>
                      </a:r>
                      <a:endParaRPr lang="en-AU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 u="sng">
                          <a:effectLst/>
                          <a:hlinkClick r:id="rId2"/>
                        </a:rPr>
                        <a:t>link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extLst>
                  <a:ext uri="{0D108BD9-81ED-4DB2-BD59-A6C34878D82A}">
                    <a16:rowId xmlns:a16="http://schemas.microsoft.com/office/drawing/2014/main" val="2449924330"/>
                  </a:ext>
                </a:extLst>
              </a:tr>
              <a:tr h="1244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27 May 3-4pm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>
                          <a:effectLst/>
                        </a:rPr>
                        <a:t>Victoria Clout &amp; Natalie Oh</a:t>
                      </a:r>
                      <a:endParaRPr lang="en-A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effectLst/>
                        </a:rPr>
                        <a:t>Learning from T1 – What do Students Need from You?</a:t>
                      </a:r>
                      <a:endParaRPr lang="en-A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600" u="sng" dirty="0">
                          <a:effectLst/>
                          <a:hlinkClick r:id="rId3"/>
                        </a:rPr>
                        <a:t>link</a:t>
                      </a:r>
                      <a:endParaRPr lang="en-A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48" marR="89148" marT="0" marB="0"/>
                </a:tc>
                <a:extLst>
                  <a:ext uri="{0D108BD9-81ED-4DB2-BD59-A6C34878D82A}">
                    <a16:rowId xmlns:a16="http://schemas.microsoft.com/office/drawing/2014/main" val="407710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6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A93A-35F4-3343-9465-D0A3DA8E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Asynchronous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67DF-4ECC-7A46-A3E6-11E3879E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Students are learning at different times</a:t>
            </a:r>
          </a:p>
          <a:p>
            <a:r>
              <a:rPr lang="en-US" sz="2400" dirty="0"/>
              <a:t>Communication for this component is not live</a:t>
            </a:r>
          </a:p>
          <a:p>
            <a:r>
              <a:rPr lang="en-US" sz="2400" dirty="0"/>
              <a:t>Can be convenient and flexible for students to access</a:t>
            </a:r>
          </a:p>
          <a:p>
            <a:r>
              <a:rPr lang="en-US" sz="2400" dirty="0"/>
              <a:t>Allows students to work at their own pace</a:t>
            </a:r>
          </a:p>
          <a:p>
            <a:endParaRPr lang="en-US" sz="2400" dirty="0"/>
          </a:p>
          <a:p>
            <a:r>
              <a:rPr lang="en-US" sz="2400" dirty="0"/>
              <a:t>Vs - Synchronous learning – all students learning at the same time (e.g. live streamed lecture/tutorial)</a:t>
            </a:r>
          </a:p>
        </p:txBody>
      </p:sp>
    </p:spTree>
    <p:extLst>
      <p:ext uri="{BB962C8B-B14F-4D97-AF65-F5344CB8AC3E}">
        <p14:creationId xmlns:p14="http://schemas.microsoft.com/office/powerpoint/2010/main" val="344526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1CE2-774E-B74F-AF53-EFD3C3B5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40" y="702156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Asynchronous and synchronous can work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BE292-DA88-A14E-9785-8C3454FEA275}"/>
              </a:ext>
            </a:extLst>
          </p:cNvPr>
          <p:cNvGrpSpPr/>
          <p:nvPr/>
        </p:nvGrpSpPr>
        <p:grpSpPr>
          <a:xfrm>
            <a:off x="1352537" y="2105110"/>
            <a:ext cx="9890104" cy="4050734"/>
            <a:chOff x="1352537" y="2105110"/>
            <a:chExt cx="9890104" cy="4050734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A304C9AE-E735-9944-8501-517E696A4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2537" y="2105110"/>
              <a:ext cx="9890104" cy="40507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AE13F2-AF30-4C44-A454-7E725D57872D}"/>
                </a:ext>
              </a:extLst>
            </p:cNvPr>
            <p:cNvSpPr/>
            <p:nvPr/>
          </p:nvSpPr>
          <p:spPr>
            <a:xfrm>
              <a:off x="7649270" y="2379361"/>
              <a:ext cx="17620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Asynchronous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(Moodle)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AE5E25-22D4-E64F-BEC7-F8D3CA633382}"/>
                </a:ext>
              </a:extLst>
            </p:cNvPr>
            <p:cNvSpPr/>
            <p:nvPr/>
          </p:nvSpPr>
          <p:spPr>
            <a:xfrm>
              <a:off x="2150089" y="2383384"/>
              <a:ext cx="16337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Synchronous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(Live Class)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8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ew of a hard wood floor&#10;&#10;Description automatically generated">
            <a:extLst>
              <a:ext uri="{FF2B5EF4-FFF2-40B4-BE49-F238E27FC236}">
                <a16:creationId xmlns:a16="http://schemas.microsoft.com/office/drawing/2014/main" id="{4496F5C4-93CA-C84A-9ACF-118232493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" r="5961" b="-1"/>
          <a:stretch/>
        </p:blipFill>
        <p:spPr>
          <a:xfrm>
            <a:off x="0" y="10"/>
            <a:ext cx="1219200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C452A-6ABD-5D4C-9F69-536B46AA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This is what you are starting with.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Think about the set up of the learning environment (e.g. Moodle)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9922C-00AA-5A4C-8811-EC18E44F968A}"/>
              </a:ext>
            </a:extLst>
          </p:cNvPr>
          <p:cNvSpPr txBox="1"/>
          <p:nvPr/>
        </p:nvSpPr>
        <p:spPr>
          <a:xfrm>
            <a:off x="3444167" y="768420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Moodle site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D78C41-1D92-714B-86B1-10C37AE66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194" y="4151869"/>
            <a:ext cx="798000" cy="7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ign above a store&#10;&#10;Description automatically generated">
            <a:extLst>
              <a:ext uri="{FF2B5EF4-FFF2-40B4-BE49-F238E27FC236}">
                <a16:creationId xmlns:a16="http://schemas.microsoft.com/office/drawing/2014/main" id="{6DA7F339-E504-5B46-9E7F-A60B9C8FD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99" b="84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A8854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A8854D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F50BB-6D5C-D64E-8876-145198BF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733" y="1524001"/>
            <a:ext cx="3549733" cy="3478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This looks better!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You can add components to your </a:t>
            </a:r>
            <a:r>
              <a:rPr lang="en-US" sz="3600" dirty="0" err="1">
                <a:solidFill>
                  <a:srgbClr val="FFFFFF"/>
                </a:solidFill>
              </a:rPr>
              <a:t>moodle</a:t>
            </a:r>
            <a:r>
              <a:rPr lang="en-US" sz="3600" dirty="0">
                <a:solidFill>
                  <a:srgbClr val="FFFFFF"/>
                </a:solidFill>
              </a:rPr>
              <a:t> site &amp; then develop your a strategy for </a:t>
            </a:r>
            <a:r>
              <a:rPr lang="en-US" sz="3600" dirty="0" err="1">
                <a:solidFill>
                  <a:srgbClr val="FFFFFF"/>
                </a:solidFill>
              </a:rPr>
              <a:t>ineracting</a:t>
            </a:r>
            <a:r>
              <a:rPr lang="en-US" sz="3600" dirty="0">
                <a:solidFill>
                  <a:srgbClr val="FFFFFF"/>
                </a:solidFill>
              </a:rPr>
              <a:t> through them</a:t>
            </a:r>
          </a:p>
        </p:txBody>
      </p:sp>
    </p:spTree>
    <p:extLst>
      <p:ext uri="{BB962C8B-B14F-4D97-AF65-F5344CB8AC3E}">
        <p14:creationId xmlns:p14="http://schemas.microsoft.com/office/powerpoint/2010/main" val="377755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ore front at night&#10;&#10;Description automatically generated">
            <a:extLst>
              <a:ext uri="{FF2B5EF4-FFF2-40B4-BE49-F238E27FC236}">
                <a16:creationId xmlns:a16="http://schemas.microsoft.com/office/drawing/2014/main" id="{C15B5897-AA3D-8B44-80CE-ED3988C0A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04" b="157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56E5F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56E5F9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02FAD-5A5E-0A46-89CF-E09B81DF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733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Be careful !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Not too much!</a:t>
            </a:r>
          </a:p>
        </p:txBody>
      </p:sp>
    </p:spTree>
    <p:extLst>
      <p:ext uri="{BB962C8B-B14F-4D97-AF65-F5344CB8AC3E}">
        <p14:creationId xmlns:p14="http://schemas.microsoft.com/office/powerpoint/2010/main" val="106986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54C2D-B22D-A74B-B7CD-2B4E14842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Asynchronous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F87A2-8657-DD4A-9FCD-603330EE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000" dirty="0"/>
              <a:t>Let’s build some</a:t>
            </a:r>
          </a:p>
        </p:txBody>
      </p:sp>
      <p:pic>
        <p:nvPicPr>
          <p:cNvPr id="5" name="Picture 4" descr="A picture containing outdoor, grass, bird, rain&#10;&#10;Description automatically generated">
            <a:extLst>
              <a:ext uri="{FF2B5EF4-FFF2-40B4-BE49-F238E27FC236}">
                <a16:creationId xmlns:a16="http://schemas.microsoft.com/office/drawing/2014/main" id="{218C593F-ED14-5742-A90E-67E67DAAB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8" b="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162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86397D-34AA-4646-8DFE-D28FE029F0EF}"/>
              </a:ext>
            </a:extLst>
          </p:cNvPr>
          <p:cNvSpPr/>
          <p:nvPr/>
        </p:nvSpPr>
        <p:spPr>
          <a:xfrm>
            <a:off x="6729123" y="4522795"/>
            <a:ext cx="5414520" cy="1633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52C2D7-A2FA-3545-8690-DF2F7D6390B5}"/>
              </a:ext>
            </a:extLst>
          </p:cNvPr>
          <p:cNvSpPr/>
          <p:nvPr/>
        </p:nvSpPr>
        <p:spPr>
          <a:xfrm>
            <a:off x="7261543" y="1846680"/>
            <a:ext cx="4795361" cy="871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09766-8D56-DD4A-8128-4182EE39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Discussion boards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222A0BC-098D-B04E-84AA-8F22F900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5" y="2124332"/>
            <a:ext cx="5702300" cy="4191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0583CC-6847-9F48-80E5-356D7598712F}"/>
              </a:ext>
            </a:extLst>
          </p:cNvPr>
          <p:cNvSpPr/>
          <p:nvPr/>
        </p:nvSpPr>
        <p:spPr>
          <a:xfrm>
            <a:off x="864973" y="2879834"/>
            <a:ext cx="5586112" cy="76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Students – welcome to the discussion board! Post your questions here. If you know the answer then please reply to help out your peers!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FBF97-90AF-284C-ADF6-75F92F0BA90A}"/>
              </a:ext>
            </a:extLst>
          </p:cNvPr>
          <p:cNvSpPr/>
          <p:nvPr/>
        </p:nvSpPr>
        <p:spPr>
          <a:xfrm>
            <a:off x="7302411" y="1866711"/>
            <a:ext cx="4795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Discussion Board Rules: Keep the discussion relevant to this course; Be considerate to other students posting. Any posts that do not follow these rules will be deleted.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B5A39-05C2-8D4A-B8AC-CF3929834E51}"/>
              </a:ext>
            </a:extLst>
          </p:cNvPr>
          <p:cNvSpPr/>
          <p:nvPr/>
        </p:nvSpPr>
        <p:spPr>
          <a:xfrm>
            <a:off x="6793921" y="4522795"/>
            <a:ext cx="5309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Students may receive up to a total of 10% bonus marks for discussion board posts. Where each constructive post is made, either a question or an answer to a previously posted question, will be awarded a 1%, up to a total of 10%. In order to receive the online marks for this participation all discussion board posts must be made no later than 7 February 5pm.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89A17B79-F68D-0E47-ACE6-2750D11AC0A7}"/>
              </a:ext>
            </a:extLst>
          </p:cNvPr>
          <p:cNvSpPr/>
          <p:nvPr/>
        </p:nvSpPr>
        <p:spPr>
          <a:xfrm rot="19439436">
            <a:off x="5911748" y="3500227"/>
            <a:ext cx="541792" cy="1546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D984F6D-3D1D-1E40-AF91-CDBD201BE499}"/>
              </a:ext>
            </a:extLst>
          </p:cNvPr>
          <p:cNvSpPr/>
          <p:nvPr/>
        </p:nvSpPr>
        <p:spPr>
          <a:xfrm rot="15307192">
            <a:off x="6227279" y="1683969"/>
            <a:ext cx="586878" cy="1546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00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65C268EA4314EADBB267503E29BD8" ma:contentTypeVersion="7" ma:contentTypeDescription="Create a new document." ma:contentTypeScope="" ma:versionID="9ab9e25a522aa89bd58274545f5aa770">
  <xsd:schema xmlns:xsd="http://www.w3.org/2001/XMLSchema" xmlns:xs="http://www.w3.org/2001/XMLSchema" xmlns:p="http://schemas.microsoft.com/office/2006/metadata/properties" xmlns:ns2="9b7391ba-b522-4229-a96d-e86264383528" targetNamespace="http://schemas.microsoft.com/office/2006/metadata/properties" ma:root="true" ma:fieldsID="dd4c46b628643cb04b217568698f5210" ns2:_="">
    <xsd:import namespace="9b7391ba-b522-4229-a96d-e86264383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91ba-b522-4229-a96d-e86264383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83E8F5-B401-4140-91B1-E9C601618F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8A169-306E-414D-9079-FFF43D579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391ba-b522-4229-a96d-e86264383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D794FC-EDA8-4492-9863-E3609B586B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652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DividendVTI</vt:lpstr>
      <vt:lpstr>Facilitating Asynchronous Online Environments</vt:lpstr>
      <vt:lpstr>More presentations coming up…</vt:lpstr>
      <vt:lpstr>Asynchronous learning</vt:lpstr>
      <vt:lpstr>Asynchronous and synchronous can work together</vt:lpstr>
      <vt:lpstr>This is what you are starting with. Think about the set up of the learning environment (e.g. Moodle)</vt:lpstr>
      <vt:lpstr>This looks better! You can add components to your moodle site &amp; then develop your a strategy for ineracting through them</vt:lpstr>
      <vt:lpstr>Be careful ! Not too much!</vt:lpstr>
      <vt:lpstr>Asynchronous elements</vt:lpstr>
      <vt:lpstr>(1) Discussion boards</vt:lpstr>
      <vt:lpstr>(2) Videos - but this could be more interactive!</vt:lpstr>
      <vt:lpstr>(2) Video plus! Asynchronous elements!</vt:lpstr>
      <vt:lpstr>(3) choice</vt:lpstr>
      <vt:lpstr>(4) Quizzes</vt:lpstr>
      <vt:lpstr>(5) Discussion forums with a leading question</vt:lpstr>
      <vt:lpstr>(6) Student built quiz questions</vt:lpstr>
      <vt:lpstr>How you going now facilitate this asynchronous environment?</vt:lpstr>
      <vt:lpstr>Regular communication on annoucements</vt:lpstr>
      <vt:lpstr>Video announcements or voice</vt:lpstr>
      <vt:lpstr>Think about how you want to encourage students to interact together and participate during the term</vt:lpstr>
      <vt:lpstr>Set some boundaries/expectations</vt:lpstr>
      <vt:lpstr>Thanks for listening! Any questions?</vt:lpstr>
      <vt:lpstr>Wait there is 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Asynchronous Online Environments</dc:title>
  <dc:creator>Victoria Clout</dc:creator>
  <cp:lastModifiedBy>Victoria Clout</cp:lastModifiedBy>
  <cp:revision>5</cp:revision>
  <dcterms:created xsi:type="dcterms:W3CDTF">2020-05-15T00:59:31Z</dcterms:created>
  <dcterms:modified xsi:type="dcterms:W3CDTF">2020-07-15T22:57:19Z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0x01010093865C268EA4314EADBB267503E29BD8</vt:lpwstr>
  </property>
</Properties>
</file>