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Lst>
  <p:notesMasterIdLst>
    <p:notesMasterId r:id="rId24"/>
  </p:notesMasterIdLst>
  <p:handoutMasterIdLst>
    <p:handoutMasterId r:id="rId25"/>
  </p:handoutMasterIdLst>
  <p:sldIdLst>
    <p:sldId id="267" r:id="rId3"/>
    <p:sldId id="269" r:id="rId4"/>
    <p:sldId id="323" r:id="rId5"/>
    <p:sldId id="316" r:id="rId6"/>
    <p:sldId id="280" r:id="rId7"/>
    <p:sldId id="318" r:id="rId8"/>
    <p:sldId id="282" r:id="rId9"/>
    <p:sldId id="284" r:id="rId10"/>
    <p:sldId id="320" r:id="rId11"/>
    <p:sldId id="281" r:id="rId12"/>
    <p:sldId id="319" r:id="rId13"/>
    <p:sldId id="325" r:id="rId14"/>
    <p:sldId id="274" r:id="rId15"/>
    <p:sldId id="322" r:id="rId16"/>
    <p:sldId id="275" r:id="rId17"/>
    <p:sldId id="321" r:id="rId18"/>
    <p:sldId id="327" r:id="rId19"/>
    <p:sldId id="328" r:id="rId20"/>
    <p:sldId id="324" r:id="rId21"/>
    <p:sldId id="326" r:id="rId22"/>
    <p:sldId id="3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0" autoAdjust="0"/>
    <p:restoredTop sz="97311" autoAdjust="0"/>
  </p:normalViewPr>
  <p:slideViewPr>
    <p:cSldViewPr snapToGrid="0" snapToObjects="1">
      <p:cViewPr varScale="1">
        <p:scale>
          <a:sx n="106" d="100"/>
          <a:sy n="106" d="100"/>
        </p:scale>
        <p:origin x="126" y="210"/>
      </p:cViewPr>
      <p:guideLst/>
    </p:cSldViewPr>
  </p:slideViewPr>
  <p:notesTextViewPr>
    <p:cViewPr>
      <p:scale>
        <a:sx n="1" d="1"/>
        <a:sy n="1" d="1"/>
      </p:scale>
      <p:origin x="0" y="0"/>
    </p:cViewPr>
  </p:notesTextViewPr>
  <p:notesViewPr>
    <p:cSldViewPr snapToGrid="0" snapToObjects="1">
      <p:cViewPr varScale="1">
        <p:scale>
          <a:sx n="155" d="100"/>
          <a:sy n="155" d="100"/>
        </p:scale>
        <p:origin x="59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425C8D-C5AF-9F4F-9E24-5C2DC727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021E46C-AA4E-214A-A45C-A09C6AE0B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442EA-0DF9-924B-8435-17D563E57ACA}" type="datetimeFigureOut">
              <a:rPr lang="en-US" smtClean="0"/>
              <a:t>5/7/2020</a:t>
            </a:fld>
            <a:endParaRPr lang="en-US" dirty="0"/>
          </a:p>
        </p:txBody>
      </p:sp>
      <p:sp>
        <p:nvSpPr>
          <p:cNvPr id="4" name="Footer Placeholder 3">
            <a:extLst>
              <a:ext uri="{FF2B5EF4-FFF2-40B4-BE49-F238E27FC236}">
                <a16:creationId xmlns:a16="http://schemas.microsoft.com/office/drawing/2014/main" id="{40AAFBB1-2BB3-DA46-A158-0722D5A310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7D7EA5-B09A-264C-ABF4-E27232AD2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321C2-EC5F-E04A-AFC0-A1F418A559B9}" type="slidenum">
              <a:rPr lang="en-US" smtClean="0"/>
              <a:t>‹#›</a:t>
            </a:fld>
            <a:endParaRPr lang="en-US" dirty="0"/>
          </a:p>
        </p:txBody>
      </p:sp>
    </p:spTree>
    <p:extLst>
      <p:ext uri="{BB962C8B-B14F-4D97-AF65-F5344CB8AC3E}">
        <p14:creationId xmlns:p14="http://schemas.microsoft.com/office/powerpoint/2010/main" val="1946381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55B6-3D2D-2944-B7F4-FE074C92CB41}" type="datetimeFigureOut">
              <a:rPr lang="en-US" smtClean="0"/>
              <a:t>5/7/2020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6ACD0-BE8A-3D4B-8E89-B0E6ACFF594E}" type="slidenum">
              <a:rPr lang="en-US" smtClean="0"/>
              <a:t>‹#›</a:t>
            </a:fld>
            <a:endParaRPr lang="en-US" dirty="0"/>
          </a:p>
        </p:txBody>
      </p:sp>
    </p:spTree>
    <p:extLst>
      <p:ext uri="{BB962C8B-B14F-4D97-AF65-F5344CB8AC3E}">
        <p14:creationId xmlns:p14="http://schemas.microsoft.com/office/powerpoint/2010/main" val="3859273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a:t>
            </a:fld>
            <a:endParaRPr lang="en-US" dirty="0"/>
          </a:p>
        </p:txBody>
      </p:sp>
    </p:spTree>
    <p:extLst>
      <p:ext uri="{BB962C8B-B14F-4D97-AF65-F5344CB8AC3E}">
        <p14:creationId xmlns:p14="http://schemas.microsoft.com/office/powerpoint/2010/main" val="29676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39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2D8F1-025F-1B45-BD8A-D1664CE56EAC}"/>
              </a:ext>
            </a:extLst>
          </p:cNvPr>
          <p:cNvPicPr>
            <a:picLocks noChangeAspect="1"/>
          </p:cNvPicPr>
          <p:nvPr userDrawn="1"/>
        </p:nvPicPr>
        <p:blipFill>
          <a:blip r:embed="rId2"/>
          <a:stretch>
            <a:fillRect/>
          </a:stretch>
        </p:blipFill>
        <p:spPr>
          <a:xfrm>
            <a:off x="2273346" y="-446589"/>
            <a:ext cx="7124888" cy="7674796"/>
          </a:xfrm>
          <a:prstGeom prst="rect">
            <a:avLst/>
          </a:prstGeom>
        </p:spPr>
      </p:pic>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BF8575-4955-BC4A-80DE-4BF637C59C7B}"/>
              </a:ext>
            </a:extLst>
          </p:cNvPr>
          <p:cNvPicPr>
            <a:picLocks noChangeAspect="1"/>
          </p:cNvPicPr>
          <p:nvPr userDrawn="1"/>
        </p:nvPicPr>
        <p:blipFill>
          <a:blip r:embed="rId3"/>
          <a:stretch>
            <a:fillRect/>
          </a:stretch>
        </p:blipFill>
        <p:spPr>
          <a:xfrm>
            <a:off x="10593240" y="0"/>
            <a:ext cx="1760572" cy="1842248"/>
          </a:xfrm>
          <a:prstGeom prst="rect">
            <a:avLst/>
          </a:prstGeom>
        </p:spPr>
      </p:pic>
    </p:spTree>
    <p:extLst>
      <p:ext uri="{BB962C8B-B14F-4D97-AF65-F5344CB8AC3E}">
        <p14:creationId xmlns:p14="http://schemas.microsoft.com/office/powerpoint/2010/main" val="331960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576F-52A6-6A44-9770-E1FD988B3D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59FF5B4-B83A-E144-BAE0-E7544E1E69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AFC242-86EB-0B4D-9A9C-047E4CC29E8F}"/>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5" name="Footer Placeholder 4">
            <a:extLst>
              <a:ext uri="{FF2B5EF4-FFF2-40B4-BE49-F238E27FC236}">
                <a16:creationId xmlns:a16="http://schemas.microsoft.com/office/drawing/2014/main" id="{D22D9D39-A957-AF48-A681-2A17A3D30A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B93B4E-0B0C-0345-98D9-4B24C5F0D6A9}"/>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42739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77F-2D1E-D34E-82F2-2DF7A7684D5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C21B118-8329-2547-A701-0D75FF183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F1D7A6-8B3A-724A-A503-F2835F9DDB9F}"/>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5" name="Footer Placeholder 4">
            <a:extLst>
              <a:ext uri="{FF2B5EF4-FFF2-40B4-BE49-F238E27FC236}">
                <a16:creationId xmlns:a16="http://schemas.microsoft.com/office/drawing/2014/main" id="{143B243E-EEA7-174A-B059-5F806489D7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FDD662-1A8F-E248-AB28-EAFB7DA3D659}"/>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8278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FFD2-2617-A74F-9D83-C4D004954E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2C1616-2DE5-8048-90DC-A0C829DFE4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971343-B6E8-BD43-BE2C-22A4061CCD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B5024D-C582-334B-94AD-90E1339D2008}"/>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6" name="Footer Placeholder 5">
            <a:extLst>
              <a:ext uri="{FF2B5EF4-FFF2-40B4-BE49-F238E27FC236}">
                <a16:creationId xmlns:a16="http://schemas.microsoft.com/office/drawing/2014/main" id="{BFCD3B62-B8F9-4843-BD99-C72455EE4E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B6F2EE-CF6F-4345-A039-1B40F63487BF}"/>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754802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40F2-8632-B244-858D-B5A7AF9A66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C2D3F6-BB18-F14E-8D35-FD649E118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C798A8-CAFE-424D-B0A5-C3DC3F074F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8559B9-5FB8-D04E-A852-693D627F4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E3C5EF-AA28-8640-800F-F17F871ADB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E43BD-555B-0149-94B5-2CC0FC0C1EC8}"/>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8" name="Footer Placeholder 7">
            <a:extLst>
              <a:ext uri="{FF2B5EF4-FFF2-40B4-BE49-F238E27FC236}">
                <a16:creationId xmlns:a16="http://schemas.microsoft.com/office/drawing/2014/main" id="{4D9454A0-E619-424A-BEA9-5C1C9987983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BD3496-97C5-B448-AF5C-D00B11C7FC3B}"/>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3041146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5765B-D070-854F-9477-DBF48AF4CD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A9D1A6-626E-5E45-9CD6-50DB8C8814BE}"/>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4" name="Footer Placeholder 3">
            <a:extLst>
              <a:ext uri="{FF2B5EF4-FFF2-40B4-BE49-F238E27FC236}">
                <a16:creationId xmlns:a16="http://schemas.microsoft.com/office/drawing/2014/main" id="{1B38D2A2-5CAA-F343-A52F-AEB7B0D602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B461A9A-389E-BB43-B950-27ECB22D0471}"/>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452741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C4AEA-4CDB-0445-BD1F-DCC399E4586D}"/>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3" name="Footer Placeholder 2">
            <a:extLst>
              <a:ext uri="{FF2B5EF4-FFF2-40B4-BE49-F238E27FC236}">
                <a16:creationId xmlns:a16="http://schemas.microsoft.com/office/drawing/2014/main" id="{7D1DDEF3-FDA5-1E41-902C-3526329ABB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55A0A2-E1F0-E04B-B731-0A2CC7A5AB80}"/>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41586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9322-9A51-CF47-9BCE-8A27422807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07212E-11F3-7146-8330-7492C05E1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C7CE0A-6B60-3742-93AD-23A209CBB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A14E38-BB51-F54A-9AD2-6AAFF8A8D1A8}"/>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6" name="Footer Placeholder 5">
            <a:extLst>
              <a:ext uri="{FF2B5EF4-FFF2-40B4-BE49-F238E27FC236}">
                <a16:creationId xmlns:a16="http://schemas.microsoft.com/office/drawing/2014/main" id="{361B5788-2A39-084B-90DD-A819257FB5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9CEF53-4D31-8242-83DE-62BD51DF3268}"/>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2249771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7907-E5FB-184A-8D4C-E7F0363B73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59D33F-34E1-2B4C-92CA-04B6FBAF0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1626CAB-22B4-C148-B72D-D92D3A07F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593C9D-DD6D-364A-8DD3-53A1DB01D5EE}"/>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6" name="Footer Placeholder 5">
            <a:extLst>
              <a:ext uri="{FF2B5EF4-FFF2-40B4-BE49-F238E27FC236}">
                <a16:creationId xmlns:a16="http://schemas.microsoft.com/office/drawing/2014/main" id="{6E97C8B4-E587-0847-9656-D1322F6298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F481EB-E9D2-004D-90CA-CAB413ABAD81}"/>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1025233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93C4-06D5-D846-9EC4-5C6DBC48A3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58AC8C-69E6-1F44-A7E6-E36E3B5B1F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DAAA2-1001-A447-B169-6BC6A3A9B97C}"/>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5" name="Footer Placeholder 4">
            <a:extLst>
              <a:ext uri="{FF2B5EF4-FFF2-40B4-BE49-F238E27FC236}">
                <a16:creationId xmlns:a16="http://schemas.microsoft.com/office/drawing/2014/main" id="{14E54475-6876-C74F-A4D6-E016065AB4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F69DEA-0A87-7A49-A7C7-DAFF59125FF8}"/>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2440944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BAEFB-AAD7-744A-B66F-3F55FAB63E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15C8CE-5363-144E-B73C-9ACEA0F0232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1D23BB-0E7F-D643-81C6-4B31CE85ECA5}"/>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5" name="Footer Placeholder 4">
            <a:extLst>
              <a:ext uri="{FF2B5EF4-FFF2-40B4-BE49-F238E27FC236}">
                <a16:creationId xmlns:a16="http://schemas.microsoft.com/office/drawing/2014/main" id="{C2CFD898-2BEA-9A45-9AA1-8CC3C992C2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636B6-F2BE-9448-A62E-D504A82A1D0E}"/>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119949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290281" y="727049"/>
            <a:ext cx="6021559" cy="8149660"/>
          </a:xfrm>
          <a:prstGeom prst="rect">
            <a:avLst/>
          </a:prstGeom>
        </p:spPr>
      </p:pic>
      <p:pic>
        <p:nvPicPr>
          <p:cNvPr id="8" name="Picture 7">
            <a:extLst>
              <a:ext uri="{FF2B5EF4-FFF2-40B4-BE49-F238E27FC236}">
                <a16:creationId xmlns:a16="http://schemas.microsoft.com/office/drawing/2014/main" id="{0D2CEE05-CF07-9444-A018-884AC63FF832}"/>
              </a:ext>
            </a:extLst>
          </p:cNvPr>
          <p:cNvPicPr>
            <a:picLocks noChangeAspect="1"/>
          </p:cNvPicPr>
          <p:nvPr userDrawn="1"/>
        </p:nvPicPr>
        <p:blipFill>
          <a:blip r:embed="rId3"/>
          <a:stretch>
            <a:fillRect/>
          </a:stretch>
        </p:blipFill>
        <p:spPr>
          <a:xfrm>
            <a:off x="304630" y="0"/>
            <a:ext cx="1760572" cy="1842248"/>
          </a:xfrm>
          <a:prstGeom prst="rect">
            <a:avLst/>
          </a:prstGeom>
        </p:spPr>
      </p:pic>
    </p:spTree>
    <p:extLst>
      <p:ext uri="{BB962C8B-B14F-4D97-AF65-F5344CB8AC3E}">
        <p14:creationId xmlns:p14="http://schemas.microsoft.com/office/powerpoint/2010/main" val="407673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81DFD20-A9E9-C741-BCC7-71DE5A634D02}"/>
              </a:ext>
            </a:extLst>
          </p:cNvPr>
          <p:cNvPicPr>
            <a:picLocks noChangeAspect="1"/>
          </p:cNvPicPr>
          <p:nvPr userDrawn="1"/>
        </p:nvPicPr>
        <p:blipFill>
          <a:blip r:embed="rId2"/>
          <a:stretch>
            <a:fillRect/>
          </a:stretch>
        </p:blipFill>
        <p:spPr>
          <a:xfrm>
            <a:off x="10750401" y="4772863"/>
            <a:ext cx="1760572" cy="1842248"/>
          </a:xfrm>
          <a:prstGeom prst="rect">
            <a:avLst/>
          </a:prstGeom>
        </p:spPr>
      </p:pic>
    </p:spTree>
    <p:extLst>
      <p:ext uri="{BB962C8B-B14F-4D97-AF65-F5344CB8AC3E}">
        <p14:creationId xmlns:p14="http://schemas.microsoft.com/office/powerpoint/2010/main" val="361942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8A4A11-68D0-0342-99AF-D474A68AB20A}"/>
              </a:ext>
            </a:extLst>
          </p:cNvPr>
          <p:cNvPicPr>
            <a:picLocks noChangeAspect="1"/>
          </p:cNvPicPr>
          <p:nvPr userDrawn="1"/>
        </p:nvPicPr>
        <p:blipFill>
          <a:blip r:embed="rId2"/>
          <a:stretch>
            <a:fillRect/>
          </a:stretch>
        </p:blipFill>
        <p:spPr>
          <a:xfrm rot="2999759">
            <a:off x="1292068" y="-612610"/>
            <a:ext cx="5135041" cy="7002330"/>
          </a:xfrm>
          <a:prstGeom prst="rect">
            <a:avLst/>
          </a:prstGeom>
        </p:spPr>
      </p:pic>
      <p:pic>
        <p:nvPicPr>
          <p:cNvPr id="11" name="Picture 10">
            <a:extLst>
              <a:ext uri="{FF2B5EF4-FFF2-40B4-BE49-F238E27FC236}">
                <a16:creationId xmlns:a16="http://schemas.microsoft.com/office/drawing/2014/main" id="{C6E5ACA8-1A29-9F40-A4E7-578A7ACF5CD2}"/>
              </a:ext>
            </a:extLst>
          </p:cNvPr>
          <p:cNvPicPr>
            <a:picLocks noChangeAspect="1"/>
          </p:cNvPicPr>
          <p:nvPr userDrawn="1"/>
        </p:nvPicPr>
        <p:blipFill>
          <a:blip r:embed="rId3"/>
          <a:stretch>
            <a:fillRect/>
          </a:stretch>
        </p:blipFill>
        <p:spPr>
          <a:xfrm>
            <a:off x="415055" y="4792776"/>
            <a:ext cx="1760572" cy="1842248"/>
          </a:xfrm>
          <a:prstGeom prst="rect">
            <a:avLst/>
          </a:prstGeom>
        </p:spPr>
      </p:pic>
    </p:spTree>
    <p:extLst>
      <p:ext uri="{BB962C8B-B14F-4D97-AF65-F5344CB8AC3E}">
        <p14:creationId xmlns:p14="http://schemas.microsoft.com/office/powerpoint/2010/main" val="348136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E16058-FC97-C34C-A94D-1AEBA1319CEF}"/>
              </a:ext>
            </a:extLst>
          </p:cNvPr>
          <p:cNvSpPr/>
          <p:nvPr userDrawn="1"/>
        </p:nvSpPr>
        <p:spPr>
          <a:xfrm>
            <a:off x="0" y="1"/>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4853718-95EC-894B-8FCB-1C9E56C54005}"/>
              </a:ext>
            </a:extLst>
          </p:cNvPr>
          <p:cNvPicPr>
            <a:picLocks noChangeAspect="1"/>
          </p:cNvPicPr>
          <p:nvPr userDrawn="1"/>
        </p:nvPicPr>
        <p:blipFill>
          <a:blip r:embed="rId2"/>
          <a:stretch>
            <a:fillRect/>
          </a:stretch>
        </p:blipFill>
        <p:spPr>
          <a:xfrm>
            <a:off x="10738591" y="4763360"/>
            <a:ext cx="1760572" cy="1842248"/>
          </a:xfrm>
          <a:prstGeom prst="rect">
            <a:avLst/>
          </a:prstGeom>
        </p:spPr>
      </p:pic>
      <p:pic>
        <p:nvPicPr>
          <p:cNvPr id="12" name="Picture 11">
            <a:extLst>
              <a:ext uri="{FF2B5EF4-FFF2-40B4-BE49-F238E27FC236}">
                <a16:creationId xmlns:a16="http://schemas.microsoft.com/office/drawing/2014/main" id="{F3731078-F8F9-874A-9D19-CFDFD455C9CE}"/>
              </a:ext>
            </a:extLst>
          </p:cNvPr>
          <p:cNvPicPr>
            <a:picLocks noChangeAspect="1"/>
          </p:cNvPicPr>
          <p:nvPr userDrawn="1"/>
        </p:nvPicPr>
        <p:blipFill>
          <a:blip r:embed="rId3"/>
          <a:stretch>
            <a:fillRect/>
          </a:stretch>
        </p:blipFill>
        <p:spPr>
          <a:xfrm rot="2597677">
            <a:off x="2348756" y="-999555"/>
            <a:ext cx="7882815" cy="9308122"/>
          </a:xfrm>
          <a:prstGeom prst="rect">
            <a:avLst/>
          </a:prstGeom>
        </p:spPr>
      </p:pic>
    </p:spTree>
    <p:extLst>
      <p:ext uri="{BB962C8B-B14F-4D97-AF65-F5344CB8AC3E}">
        <p14:creationId xmlns:p14="http://schemas.microsoft.com/office/powerpoint/2010/main" val="67865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ED1C069-FDA7-1842-AF6D-EE12EB019D7C}"/>
              </a:ext>
            </a:extLst>
          </p:cNvPr>
          <p:cNvPicPr>
            <a:picLocks noChangeAspect="1"/>
          </p:cNvPicPr>
          <p:nvPr userDrawn="1"/>
        </p:nvPicPr>
        <p:blipFill>
          <a:blip r:embed="rId3"/>
          <a:stretch>
            <a:fillRect/>
          </a:stretch>
        </p:blipFill>
        <p:spPr>
          <a:xfrm>
            <a:off x="10667151" y="4763360"/>
            <a:ext cx="1760572" cy="1842248"/>
          </a:xfrm>
          <a:prstGeom prst="rect">
            <a:avLst/>
          </a:prstGeom>
        </p:spPr>
      </p:pic>
    </p:spTree>
    <p:extLst>
      <p:ext uri="{BB962C8B-B14F-4D97-AF65-F5344CB8AC3E}">
        <p14:creationId xmlns:p14="http://schemas.microsoft.com/office/powerpoint/2010/main" val="3186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0D427A-31A8-804F-A88E-B2237F6FF8DD}"/>
              </a:ext>
            </a:extLst>
          </p:cNvPr>
          <p:cNvSpPr/>
          <p:nvPr userDrawn="1"/>
        </p:nvSpPr>
        <p:spPr>
          <a:xfrm rot="5400000">
            <a:off x="5706290" y="372291"/>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ood&#10;&#10;Description automatically generated">
            <a:extLst>
              <a:ext uri="{FF2B5EF4-FFF2-40B4-BE49-F238E27FC236}">
                <a16:creationId xmlns:a16="http://schemas.microsoft.com/office/drawing/2014/main" id="{3919BA19-F123-3B46-B077-C952C919A7DB}"/>
              </a:ext>
            </a:extLst>
          </p:cNvPr>
          <p:cNvPicPr>
            <a:picLocks noChangeAspect="1"/>
          </p:cNvPicPr>
          <p:nvPr userDrawn="1"/>
        </p:nvPicPr>
        <p:blipFill>
          <a:blip r:embed="rId2"/>
          <a:stretch>
            <a:fillRect/>
          </a:stretch>
        </p:blipFill>
        <p:spPr>
          <a:xfrm>
            <a:off x="11507848" y="6139545"/>
            <a:ext cx="598270" cy="701040"/>
          </a:xfrm>
          <a:prstGeom prst="rect">
            <a:avLst/>
          </a:prstGeom>
        </p:spPr>
      </p:pic>
    </p:spTree>
    <p:extLst>
      <p:ext uri="{BB962C8B-B14F-4D97-AF65-F5344CB8AC3E}">
        <p14:creationId xmlns:p14="http://schemas.microsoft.com/office/powerpoint/2010/main" val="249595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D8B6A-BF3C-3841-AC68-EA4F713AC1D1}"/>
              </a:ext>
            </a:extLst>
          </p:cNvPr>
          <p:cNvSpPr/>
          <p:nvPr userDrawn="1"/>
        </p:nvSpPr>
        <p:spPr>
          <a:xfrm rot="5400000">
            <a:off x="8353696" y="3019698"/>
            <a:ext cx="6858002" cy="81860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ood&#10;&#10;Description automatically generated">
            <a:extLst>
              <a:ext uri="{FF2B5EF4-FFF2-40B4-BE49-F238E27FC236}">
                <a16:creationId xmlns:a16="http://schemas.microsoft.com/office/drawing/2014/main" id="{EE841588-FE80-8546-B792-1230E5F174B2}"/>
              </a:ext>
            </a:extLst>
          </p:cNvPr>
          <p:cNvPicPr>
            <a:picLocks noChangeAspect="1"/>
          </p:cNvPicPr>
          <p:nvPr userDrawn="1"/>
        </p:nvPicPr>
        <p:blipFill>
          <a:blip r:embed="rId2"/>
          <a:stretch>
            <a:fillRect/>
          </a:stretch>
        </p:blipFill>
        <p:spPr>
          <a:xfrm>
            <a:off x="11507848" y="6139545"/>
            <a:ext cx="598270" cy="701040"/>
          </a:xfrm>
          <a:prstGeom prst="rect">
            <a:avLst/>
          </a:prstGeom>
        </p:spPr>
      </p:pic>
    </p:spTree>
    <p:extLst>
      <p:ext uri="{BB962C8B-B14F-4D97-AF65-F5344CB8AC3E}">
        <p14:creationId xmlns:p14="http://schemas.microsoft.com/office/powerpoint/2010/main" val="14727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3CAF-EF20-E846-9014-6CC7DCE4224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738F64-4913-EC4A-9A68-E8673BB3C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7A16E80-7BD3-AE49-9870-F9F5B403646F}"/>
              </a:ext>
            </a:extLst>
          </p:cNvPr>
          <p:cNvSpPr>
            <a:spLocks noGrp="1"/>
          </p:cNvSpPr>
          <p:nvPr>
            <p:ph type="dt" sz="half" idx="10"/>
          </p:nvPr>
        </p:nvSpPr>
        <p:spPr/>
        <p:txBody>
          <a:bodyPr/>
          <a:lstStyle/>
          <a:p>
            <a:fld id="{3D80960B-9B8C-714C-BBC0-2546AD7FAB00}" type="datetimeFigureOut">
              <a:rPr lang="en-US" smtClean="0"/>
              <a:t>5/7/2020</a:t>
            </a:fld>
            <a:endParaRPr lang="en-US" dirty="0"/>
          </a:p>
        </p:txBody>
      </p:sp>
      <p:sp>
        <p:nvSpPr>
          <p:cNvPr id="5" name="Footer Placeholder 4">
            <a:extLst>
              <a:ext uri="{FF2B5EF4-FFF2-40B4-BE49-F238E27FC236}">
                <a16:creationId xmlns:a16="http://schemas.microsoft.com/office/drawing/2014/main" id="{E688A2DC-035C-B14F-B19C-CB7321DC4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255AF1-9F13-EE48-BD13-4EE551D03987}"/>
              </a:ext>
            </a:extLst>
          </p:cNvPr>
          <p:cNvSpPr>
            <a:spLocks noGrp="1"/>
          </p:cNvSpPr>
          <p:nvPr>
            <p:ph type="sldNum" sz="quarter" idx="12"/>
          </p:nvPr>
        </p:nvSpPr>
        <p:spPr/>
        <p:txBody>
          <a:bodyPr/>
          <a:lstStyle/>
          <a:p>
            <a:fld id="{BE0E8C27-AD96-DB49-8F98-2B741DE97CD4}" type="slidenum">
              <a:rPr lang="en-US" smtClean="0"/>
              <a:t>‹#›</a:t>
            </a:fld>
            <a:endParaRPr lang="en-US" dirty="0"/>
          </a:p>
        </p:txBody>
      </p:sp>
    </p:spTree>
    <p:extLst>
      <p:ext uri="{BB962C8B-B14F-4D97-AF65-F5344CB8AC3E}">
        <p14:creationId xmlns:p14="http://schemas.microsoft.com/office/powerpoint/2010/main" val="2579496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41D79-9C5E-1449-B506-564E0213A8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50093E-B476-CE4A-816B-226988C60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98B6C-F0AE-E14B-8CFB-D5B095A21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B7ABA-B5EF-A546-A7F3-B37F24095554}" type="datetimeFigureOut">
              <a:rPr lang="en-US" smtClean="0"/>
              <a:t>5/7/2020</a:t>
            </a:fld>
            <a:endParaRPr lang="en-US" dirty="0"/>
          </a:p>
        </p:txBody>
      </p:sp>
      <p:sp>
        <p:nvSpPr>
          <p:cNvPr id="5" name="Footer Placeholder 4">
            <a:extLst>
              <a:ext uri="{FF2B5EF4-FFF2-40B4-BE49-F238E27FC236}">
                <a16:creationId xmlns:a16="http://schemas.microsoft.com/office/drawing/2014/main" id="{DB341F74-4E14-F942-9C25-36878CD2B0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AE166F-47F6-4548-9DB8-FFE83162A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EAF1C-21CD-FD45-AA63-4B29BB0D22A5}" type="slidenum">
              <a:rPr lang="en-US" smtClean="0"/>
              <a:t>‹#›</a:t>
            </a:fld>
            <a:endParaRPr lang="en-US" dirty="0"/>
          </a:p>
        </p:txBody>
      </p:sp>
    </p:spTree>
    <p:extLst>
      <p:ext uri="{BB962C8B-B14F-4D97-AF65-F5344CB8AC3E}">
        <p14:creationId xmlns:p14="http://schemas.microsoft.com/office/powerpoint/2010/main" val="1803925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6CC83-2083-2244-BEDB-0B9322B88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51374-4AAF-D840-88E1-6BFA1FA47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405CBD-57A9-9349-9A9F-D4B99E3CE3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0960B-9B8C-714C-BBC0-2546AD7FAB00}" type="datetimeFigureOut">
              <a:rPr lang="en-US" smtClean="0"/>
              <a:t>5/7/2020</a:t>
            </a:fld>
            <a:endParaRPr lang="en-US" dirty="0"/>
          </a:p>
        </p:txBody>
      </p:sp>
      <p:sp>
        <p:nvSpPr>
          <p:cNvPr id="5" name="Footer Placeholder 4">
            <a:extLst>
              <a:ext uri="{FF2B5EF4-FFF2-40B4-BE49-F238E27FC236}">
                <a16:creationId xmlns:a16="http://schemas.microsoft.com/office/drawing/2014/main" id="{93E6C675-5A73-5B49-BFBE-33FE0DF58F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9B4C0F-8DCD-6B49-93C4-B292BE411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E8C27-AD96-DB49-8F98-2B741DE97CD4}" type="slidenum">
              <a:rPr lang="en-US" smtClean="0"/>
              <a:t>‹#›</a:t>
            </a:fld>
            <a:endParaRPr lang="en-US" dirty="0"/>
          </a:p>
        </p:txBody>
      </p:sp>
    </p:spTree>
    <p:extLst>
      <p:ext uri="{BB962C8B-B14F-4D97-AF65-F5344CB8AC3E}">
        <p14:creationId xmlns:p14="http://schemas.microsoft.com/office/powerpoint/2010/main" val="301184115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hyperlink" Target="https://unsw.sharepoint.com/sites/teach-remotely/SitePages/ETS-Support-for-Teaching-Remotely.aspx" TargetMode="External"/><Relationship Id="rId4" Type="http://schemas.openxmlformats.org/officeDocument/2006/relationships/hyperlink" Target="https://unsw.sharepoint.com/sites/teach-remotely" TargetMode="External"/><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learningenvironments.unsw.edu.au/resources" TargetMode="External"/><Relationship Id="rId1" Type="http://schemas.openxmlformats.org/officeDocument/2006/relationships/slideLayout" Target="../slideLayouts/slideLayout8.xml"/><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learningenvironments.unsw.edu.au/resources/active-learning" TargetMode="External"/><Relationship Id="rId1" Type="http://schemas.openxmlformats.org/officeDocument/2006/relationships/slideLayout" Target="../slideLayouts/slideLayout8.xml"/><Relationship Id="rId5" Type="http://schemas.openxmlformats.org/officeDocument/2006/relationships/image" Target="../media/image52.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learningenvironments.unsw.edu.au/resources/teaching" TargetMode="Externa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hyperlink" Target="http://www.learningenvironments.com.au/" TargetMode="External"/><Relationship Id="rId5" Type="http://schemas.openxmlformats.org/officeDocument/2006/relationships/hyperlink" Target="http://www.learningenvironments.com.au/contactus" TargetMode="External"/><Relationship Id="rId10" Type="http://schemas.openxmlformats.org/officeDocument/2006/relationships/image" Target="../media/image58.svg"/><Relationship Id="rId4" Type="http://schemas.openxmlformats.org/officeDocument/2006/relationships/hyperlink" Target="mailto:learningenvironments@unsw.com.au" TargetMode="Externa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EC68F-E9EF-CA4D-BBF6-FCC992F431A9}"/>
              </a:ext>
            </a:extLst>
          </p:cNvPr>
          <p:cNvSpPr txBox="1"/>
          <p:nvPr/>
        </p:nvSpPr>
        <p:spPr>
          <a:xfrm>
            <a:off x="85199" y="2625839"/>
            <a:ext cx="7858284" cy="2862322"/>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UNSW Active Learning Initiative:</a:t>
            </a:r>
          </a:p>
          <a:p>
            <a:r>
              <a:rPr lang="en-US" sz="3000" dirty="0">
                <a:latin typeface="Arial" panose="020B0604020202020204" pitchFamily="34" charset="0"/>
                <a:cs typeface="Arial" panose="020B0604020202020204" pitchFamily="34" charset="0"/>
              </a:rPr>
              <a:t>Supporting academic staff in Active </a:t>
            </a:r>
          </a:p>
          <a:p>
            <a:r>
              <a:rPr lang="en-US" sz="3000" dirty="0">
                <a:latin typeface="Arial" panose="020B0604020202020204" pitchFamily="34" charset="0"/>
                <a:cs typeface="Arial" panose="020B0604020202020204" pitchFamily="34" charset="0"/>
              </a:rPr>
              <a:t>Learning Spaces</a:t>
            </a:r>
          </a:p>
        </p:txBody>
      </p:sp>
      <p:sp>
        <p:nvSpPr>
          <p:cNvPr id="3" name="TextBox 2">
            <a:extLst>
              <a:ext uri="{FF2B5EF4-FFF2-40B4-BE49-F238E27FC236}">
                <a16:creationId xmlns:a16="http://schemas.microsoft.com/office/drawing/2014/main" id="{926633B7-9826-284F-A8BB-FA669CB6DC8A}"/>
              </a:ext>
            </a:extLst>
          </p:cNvPr>
          <p:cNvSpPr txBox="1"/>
          <p:nvPr/>
        </p:nvSpPr>
        <p:spPr>
          <a:xfrm>
            <a:off x="232430" y="6268832"/>
            <a:ext cx="5175594" cy="369332"/>
          </a:xfrm>
          <a:prstGeom prst="rect">
            <a:avLst/>
          </a:prstGeom>
          <a:noFill/>
        </p:spPr>
        <p:txBody>
          <a:bodyPr wrap="square" rtlCol="0">
            <a:spAutoFit/>
          </a:bodyPr>
          <a:lstStyle/>
          <a:p>
            <a:r>
              <a:rPr lang="en-US" b="1" dirty="0">
                <a:latin typeface="Arial" panose="020B0604020202020204" pitchFamily="34" charset="0"/>
                <a:ea typeface="Roboto Mono" pitchFamily="2" charset="0"/>
                <a:cs typeface="Arial" panose="020B0604020202020204" pitchFamily="34" charset="0"/>
              </a:rPr>
              <a:t>Thursday 14 May 12.00 – 1.00pm</a:t>
            </a:r>
          </a:p>
        </p:txBody>
      </p:sp>
      <p:sp>
        <p:nvSpPr>
          <p:cNvPr id="4" name="Rectangle 3">
            <a:extLst>
              <a:ext uri="{FF2B5EF4-FFF2-40B4-BE49-F238E27FC236}">
                <a16:creationId xmlns:a16="http://schemas.microsoft.com/office/drawing/2014/main" id="{2A4478A5-5FDC-FA4A-9E1C-F9EE25840522}"/>
              </a:ext>
            </a:extLst>
          </p:cNvPr>
          <p:cNvSpPr/>
          <p:nvPr/>
        </p:nvSpPr>
        <p:spPr>
          <a:xfrm>
            <a:off x="6783977" y="0"/>
            <a:ext cx="5408023" cy="6858000"/>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97CC993D-42AB-A747-A84F-B28F856910A0}"/>
              </a:ext>
            </a:extLst>
          </p:cNvPr>
          <p:cNvSpPr txBox="1"/>
          <p:nvPr/>
        </p:nvSpPr>
        <p:spPr>
          <a:xfrm>
            <a:off x="7590102" y="3429000"/>
            <a:ext cx="3795772" cy="369332"/>
          </a:xfrm>
          <a:prstGeom prst="rect">
            <a:avLst/>
          </a:prstGeom>
          <a:noFill/>
        </p:spPr>
        <p:txBody>
          <a:bodyPr wrap="square" rtlCol="0">
            <a:spAutoFit/>
          </a:bodyPr>
          <a:lstStyle/>
          <a:p>
            <a:pPr algn="ctr"/>
            <a:r>
              <a:rPr lang="en-US" dirty="0">
                <a:latin typeface="Arial" panose="020B0604020202020204" pitchFamily="34" charset="0"/>
                <a:ea typeface="Roboto Mono" pitchFamily="2" charset="0"/>
                <a:cs typeface="Arial" panose="020B0604020202020204" pitchFamily="34" charset="0"/>
              </a:rPr>
              <a:t>Image goes here</a:t>
            </a:r>
          </a:p>
        </p:txBody>
      </p:sp>
      <p:pic>
        <p:nvPicPr>
          <p:cNvPr id="8" name="Picture 7" descr="A group of people sitting at a table&#10;&#10;Description automatically generated">
            <a:extLst>
              <a:ext uri="{FF2B5EF4-FFF2-40B4-BE49-F238E27FC236}">
                <a16:creationId xmlns:a16="http://schemas.microsoft.com/office/drawing/2014/main" id="{9F40DDBD-5C58-4DE3-AC18-EEEBBBF7D964}"/>
              </a:ext>
            </a:extLst>
          </p:cNvPr>
          <p:cNvPicPr>
            <a:picLocks noChangeAspect="1"/>
          </p:cNvPicPr>
          <p:nvPr/>
        </p:nvPicPr>
        <p:blipFill>
          <a:blip r:embed="rId3"/>
          <a:stretch>
            <a:fillRect/>
          </a:stretch>
        </p:blipFill>
        <p:spPr>
          <a:xfrm>
            <a:off x="6783977" y="0"/>
            <a:ext cx="5408024" cy="6858000"/>
          </a:xfrm>
          <a:prstGeom prst="rect">
            <a:avLst/>
          </a:prstGeom>
        </p:spPr>
      </p:pic>
    </p:spTree>
    <p:extLst>
      <p:ext uri="{BB962C8B-B14F-4D97-AF65-F5344CB8AC3E}">
        <p14:creationId xmlns:p14="http://schemas.microsoft.com/office/powerpoint/2010/main" val="144021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D83DCD-0D55-40EA-A7EC-BB367D5863A0}"/>
              </a:ext>
            </a:extLst>
          </p:cNvPr>
          <p:cNvSpPr txBox="1"/>
          <p:nvPr/>
        </p:nvSpPr>
        <p:spPr>
          <a:xfrm>
            <a:off x="1155356" y="1139056"/>
            <a:ext cx="10026994" cy="830997"/>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Small – think about what activities you would like to hold in your virtual class and plan. As your experience and confidence increases in teaching </a:t>
            </a:r>
            <a:r>
              <a:rPr lang="en-AU" sz="1600" dirty="0">
                <a:solidFill>
                  <a:prstClr val="black"/>
                </a:solidFill>
                <a:latin typeface="Arial" panose="020B0604020202020204" pitchFamily="34" charset="0"/>
                <a:cs typeface="Arial" panose="020B0604020202020204" pitchFamily="34" charset="0"/>
              </a:rPr>
              <a:t>remotely</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 can incorporate more activities using a </a:t>
            </a:r>
            <a:r>
              <a:rPr lang="en-AU" sz="1600" dirty="0">
                <a:solidFill>
                  <a:prstClr val="black"/>
                </a:solidFill>
                <a:latin typeface="Arial" panose="020B0604020202020204" pitchFamily="34" charset="0"/>
                <a:cs typeface="Arial" panose="020B0604020202020204" pitchFamily="34" charset="0"/>
              </a:rPr>
              <a:t>combination</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different tools</a:t>
            </a:r>
          </a:p>
        </p:txBody>
      </p:sp>
      <p:sp>
        <p:nvSpPr>
          <p:cNvPr id="11" name="TextBox 10">
            <a:extLst>
              <a:ext uri="{FF2B5EF4-FFF2-40B4-BE49-F238E27FC236}">
                <a16:creationId xmlns:a16="http://schemas.microsoft.com/office/drawing/2014/main" id="{EDA54E43-1D1B-43FF-A9BD-25D8AE729F98}"/>
              </a:ext>
            </a:extLst>
          </p:cNvPr>
          <p:cNvSpPr txBox="1"/>
          <p:nvPr/>
        </p:nvSpPr>
        <p:spPr>
          <a:xfrm>
            <a:off x="193730" y="277949"/>
            <a:ext cx="1021700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100" dirty="0">
                <a:solidFill>
                  <a:prstClr val="black"/>
                </a:solidFill>
                <a:latin typeface="Arial" panose="020B0604020202020204" pitchFamily="34" charset="0"/>
                <a:cs typeface="Arial" panose="020B0604020202020204" pitchFamily="34" charset="0"/>
              </a:rPr>
              <a:t>Tips to start your virtual active class</a:t>
            </a:r>
            <a:endPar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Lightbulb and gear">
            <a:extLst>
              <a:ext uri="{FF2B5EF4-FFF2-40B4-BE49-F238E27FC236}">
                <a16:creationId xmlns:a16="http://schemas.microsoft.com/office/drawing/2014/main" id="{38C6F524-3EC6-4EB9-9ECA-5AC6E97D6C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518" y="1139056"/>
            <a:ext cx="723276" cy="723276"/>
          </a:xfrm>
          <a:prstGeom prst="rect">
            <a:avLst/>
          </a:prstGeom>
        </p:spPr>
      </p:pic>
      <p:pic>
        <p:nvPicPr>
          <p:cNvPr id="13" name="Graphic 12" descr="Laptop">
            <a:extLst>
              <a:ext uri="{FF2B5EF4-FFF2-40B4-BE49-F238E27FC236}">
                <a16:creationId xmlns:a16="http://schemas.microsoft.com/office/drawing/2014/main" id="{69B14837-8DDA-4221-B19F-8445A8DE1F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817" y="1987134"/>
            <a:ext cx="723276" cy="723276"/>
          </a:xfrm>
          <a:prstGeom prst="rect">
            <a:avLst/>
          </a:prstGeom>
        </p:spPr>
      </p:pic>
      <p:pic>
        <p:nvPicPr>
          <p:cNvPr id="23" name="Graphic 22" descr="Chat">
            <a:extLst>
              <a:ext uri="{FF2B5EF4-FFF2-40B4-BE49-F238E27FC236}">
                <a16:creationId xmlns:a16="http://schemas.microsoft.com/office/drawing/2014/main" id="{923726C1-CC1D-40D7-B3AE-99C0BB9D3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296" y="2723441"/>
            <a:ext cx="736924" cy="736924"/>
          </a:xfrm>
          <a:prstGeom prst="rect">
            <a:avLst/>
          </a:prstGeom>
        </p:spPr>
      </p:pic>
      <p:pic>
        <p:nvPicPr>
          <p:cNvPr id="26" name="Graphic 25" descr="Radio microphone">
            <a:extLst>
              <a:ext uri="{FF2B5EF4-FFF2-40B4-BE49-F238E27FC236}">
                <a16:creationId xmlns:a16="http://schemas.microsoft.com/office/drawing/2014/main" id="{37A88081-D73A-4EB8-BEF1-EDA19019A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92" y="3548654"/>
            <a:ext cx="733011" cy="733011"/>
          </a:xfrm>
          <a:prstGeom prst="rect">
            <a:avLst/>
          </a:prstGeom>
        </p:spPr>
      </p:pic>
      <p:pic>
        <p:nvPicPr>
          <p:cNvPr id="29" name="Graphic 28" descr="Web cam">
            <a:extLst>
              <a:ext uri="{FF2B5EF4-FFF2-40B4-BE49-F238E27FC236}">
                <a16:creationId xmlns:a16="http://schemas.microsoft.com/office/drawing/2014/main" id="{CD40FE50-F2C4-4D87-8785-2B107763F0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2296" y="3625290"/>
            <a:ext cx="723277" cy="723277"/>
          </a:xfrm>
          <a:prstGeom prst="rect">
            <a:avLst/>
          </a:prstGeom>
        </p:spPr>
      </p:pic>
      <p:pic>
        <p:nvPicPr>
          <p:cNvPr id="31" name="Graphic 30" descr="List">
            <a:extLst>
              <a:ext uri="{FF2B5EF4-FFF2-40B4-BE49-F238E27FC236}">
                <a16:creationId xmlns:a16="http://schemas.microsoft.com/office/drawing/2014/main" id="{23AB086A-6090-46CC-BE80-B9D2894500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1650" y="4610223"/>
            <a:ext cx="733011" cy="733011"/>
          </a:xfrm>
          <a:prstGeom prst="rect">
            <a:avLst/>
          </a:prstGeom>
        </p:spPr>
      </p:pic>
      <p:pic>
        <p:nvPicPr>
          <p:cNvPr id="34" name="Graphic 33" descr="Video camera">
            <a:extLst>
              <a:ext uri="{FF2B5EF4-FFF2-40B4-BE49-F238E27FC236}">
                <a16:creationId xmlns:a16="http://schemas.microsoft.com/office/drawing/2014/main" id="{E0457A3D-50A1-4263-A04A-B62DC70A50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3817" y="5486951"/>
            <a:ext cx="723277" cy="723277"/>
          </a:xfrm>
          <a:prstGeom prst="rect">
            <a:avLst/>
          </a:prstGeom>
        </p:spPr>
      </p:pic>
      <p:sp>
        <p:nvSpPr>
          <p:cNvPr id="36" name="TextBox 35">
            <a:extLst>
              <a:ext uri="{FF2B5EF4-FFF2-40B4-BE49-F238E27FC236}">
                <a16:creationId xmlns:a16="http://schemas.microsoft.com/office/drawing/2014/main" id="{73C5BD9F-EE75-4D61-9A8D-FB2EC0C11593}"/>
              </a:ext>
            </a:extLst>
          </p:cNvPr>
          <p:cNvSpPr txBox="1"/>
          <p:nvPr/>
        </p:nvSpPr>
        <p:spPr>
          <a:xfrm>
            <a:off x="1110712" y="5552305"/>
            <a:ext cx="10071638" cy="584775"/>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If recording your virtual classes, be sure to communicate this to your students at the beginning of each class </a:t>
            </a:r>
          </a:p>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letting them know that any questions, comments, material shared will be captured</a:t>
            </a:r>
          </a:p>
        </p:txBody>
      </p:sp>
      <p:sp>
        <p:nvSpPr>
          <p:cNvPr id="37" name="TextBox 36">
            <a:extLst>
              <a:ext uri="{FF2B5EF4-FFF2-40B4-BE49-F238E27FC236}">
                <a16:creationId xmlns:a16="http://schemas.microsoft.com/office/drawing/2014/main" id="{875D03AA-AC60-44AB-898D-1D67A112BDB3}"/>
              </a:ext>
            </a:extLst>
          </p:cNvPr>
          <p:cNvSpPr txBox="1"/>
          <p:nvPr/>
        </p:nvSpPr>
        <p:spPr>
          <a:xfrm>
            <a:off x="1155356" y="2123335"/>
            <a:ext cx="10026994" cy="338554"/>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Help your students understand the tools you are using to run these activities</a:t>
            </a:r>
          </a:p>
        </p:txBody>
      </p:sp>
      <p:sp>
        <p:nvSpPr>
          <p:cNvPr id="38" name="TextBox 37">
            <a:extLst>
              <a:ext uri="{FF2B5EF4-FFF2-40B4-BE49-F238E27FC236}">
                <a16:creationId xmlns:a16="http://schemas.microsoft.com/office/drawing/2014/main" id="{F252BA1A-1BFC-4606-BF9A-6F9791286C21}"/>
              </a:ext>
            </a:extLst>
          </p:cNvPr>
          <p:cNvSpPr txBox="1"/>
          <p:nvPr/>
        </p:nvSpPr>
        <p:spPr>
          <a:xfrm>
            <a:off x="1155356" y="2785364"/>
            <a:ext cx="10026994" cy="584775"/>
          </a:xfrm>
          <a:prstGeom prst="rect">
            <a:avLst/>
          </a:prstGeom>
          <a:noFill/>
        </p:spPr>
        <p:txBody>
          <a:bodyPr wrap="square" rtlCol="0">
            <a:spAutoFit/>
          </a:bodyPr>
          <a:lstStyle/>
          <a:p>
            <a:pPr lvl="0">
              <a:defRPr/>
            </a:pPr>
            <a:r>
              <a:rPr lang="en-AU" sz="1600" dirty="0">
                <a:solidFill>
                  <a:prstClr val="black"/>
                </a:solidFill>
                <a:latin typeface="Arial" panose="020B0604020202020204" pitchFamily="34" charset="0"/>
                <a:cs typeface="Arial" panose="020B0604020202020204" pitchFamily="34" charset="0"/>
              </a:rPr>
              <a:t>Establish the etiquette of how students can ask questions or communicate during class and manage their </a:t>
            </a:r>
          </a:p>
          <a:p>
            <a:pPr lvl="0">
              <a:defRPr/>
            </a:pPr>
            <a:r>
              <a:rPr lang="en-AU" sz="1600" dirty="0">
                <a:solidFill>
                  <a:prstClr val="black"/>
                </a:solidFill>
                <a:latin typeface="Arial" panose="020B0604020202020204" pitchFamily="34" charset="0"/>
                <a:cs typeface="Arial" panose="020B0604020202020204" pitchFamily="34" charset="0"/>
              </a:rPr>
              <a:t>expectations as to how and when you will respond i.e. using ‘hand raise’ tool</a:t>
            </a:r>
          </a:p>
        </p:txBody>
      </p:sp>
      <p:sp>
        <p:nvSpPr>
          <p:cNvPr id="39" name="TextBox 38">
            <a:extLst>
              <a:ext uri="{FF2B5EF4-FFF2-40B4-BE49-F238E27FC236}">
                <a16:creationId xmlns:a16="http://schemas.microsoft.com/office/drawing/2014/main" id="{8EF065BE-C38F-494F-9F95-F87FB8C6A51E}"/>
              </a:ext>
            </a:extLst>
          </p:cNvPr>
          <p:cNvSpPr txBox="1"/>
          <p:nvPr/>
        </p:nvSpPr>
        <p:spPr>
          <a:xfrm>
            <a:off x="1155356" y="3634570"/>
            <a:ext cx="10026994" cy="584775"/>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Ensure your microphone and camera are working before the start of your virtual class</a:t>
            </a:r>
          </a:p>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Ask your students to mute their microphones before the start of your virtual class</a:t>
            </a:r>
          </a:p>
        </p:txBody>
      </p:sp>
      <p:sp>
        <p:nvSpPr>
          <p:cNvPr id="40" name="TextBox 39">
            <a:extLst>
              <a:ext uri="{FF2B5EF4-FFF2-40B4-BE49-F238E27FC236}">
                <a16:creationId xmlns:a16="http://schemas.microsoft.com/office/drawing/2014/main" id="{50BA96D7-A22B-4402-919E-3E3BC22E8A2C}"/>
              </a:ext>
            </a:extLst>
          </p:cNvPr>
          <p:cNvSpPr txBox="1"/>
          <p:nvPr/>
        </p:nvSpPr>
        <p:spPr>
          <a:xfrm>
            <a:off x="1110712" y="4659182"/>
            <a:ext cx="10071638" cy="584775"/>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Consider drafting a ‘run sheet’ which outlines the order of the material you will teach and the activities </a:t>
            </a:r>
          </a:p>
          <a:p>
            <a:pPr marR="0" lvl="0"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you will run</a:t>
            </a:r>
          </a:p>
        </p:txBody>
      </p:sp>
    </p:spTree>
    <p:extLst>
      <p:ext uri="{BB962C8B-B14F-4D97-AF65-F5344CB8AC3E}">
        <p14:creationId xmlns:p14="http://schemas.microsoft.com/office/powerpoint/2010/main" val="182588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A54E43-1D1B-43FF-A9BD-25D8AE729F98}"/>
              </a:ext>
            </a:extLst>
          </p:cNvPr>
          <p:cNvSpPr txBox="1"/>
          <p:nvPr/>
        </p:nvSpPr>
        <p:spPr>
          <a:xfrm>
            <a:off x="212300" y="277949"/>
            <a:ext cx="1021700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ETS Support</a:t>
            </a:r>
          </a:p>
        </p:txBody>
      </p:sp>
      <p:pic>
        <p:nvPicPr>
          <p:cNvPr id="23" name="Graphic 22" descr="Chat">
            <a:extLst>
              <a:ext uri="{FF2B5EF4-FFF2-40B4-BE49-F238E27FC236}">
                <a16:creationId xmlns:a16="http://schemas.microsoft.com/office/drawing/2014/main" id="{923726C1-CC1D-40D7-B3AE-99C0BB9D3F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1736" y="2411335"/>
            <a:ext cx="834785" cy="834785"/>
          </a:xfrm>
          <a:prstGeom prst="rect">
            <a:avLst/>
          </a:prstGeom>
        </p:spPr>
      </p:pic>
      <p:sp>
        <p:nvSpPr>
          <p:cNvPr id="36" name="TextBox 35">
            <a:extLst>
              <a:ext uri="{FF2B5EF4-FFF2-40B4-BE49-F238E27FC236}">
                <a16:creationId xmlns:a16="http://schemas.microsoft.com/office/drawing/2014/main" id="{73C5BD9F-EE75-4D61-9A8D-FB2EC0C11593}"/>
              </a:ext>
            </a:extLst>
          </p:cNvPr>
          <p:cNvSpPr txBox="1"/>
          <p:nvPr/>
        </p:nvSpPr>
        <p:spPr>
          <a:xfrm>
            <a:off x="1205573" y="1199947"/>
            <a:ext cx="10071638"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prstClr val="black"/>
                </a:solidFill>
                <a:latin typeface="Arial" panose="020B0604020202020204" pitchFamily="34" charset="0"/>
                <a:cs typeface="Arial" panose="020B0604020202020204" pitchFamily="34" charset="0"/>
              </a:rPr>
              <a:t>The ETS team are here to assist and support you at any time.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prstClr val="black"/>
                </a:solidFill>
                <a:latin typeface="Arial" panose="020B0604020202020204" pitchFamily="34" charset="0"/>
                <a:cs typeface="Arial" panose="020B0604020202020204" pitchFamily="34" charset="0"/>
              </a:rPr>
              <a:t>Join a Teaching Remotely Webinar</a:t>
            </a:r>
          </a:p>
          <a:p>
            <a:pPr marR="0" lvl="0" algn="l"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Book a Virtual Consultation (One on One)</a:t>
            </a:r>
          </a:p>
          <a:p>
            <a:pPr marR="0" lvl="0" algn="l" defTabSz="914400" rtl="0" eaLnBrk="1" fontAlgn="auto" latinLnBrk="0" hangingPunct="1">
              <a:lnSpc>
                <a:spcPct val="100000"/>
              </a:lnSpc>
              <a:spcBef>
                <a:spcPts val="0"/>
              </a:spcBef>
              <a:spcAft>
                <a:spcPts val="0"/>
              </a:spcAft>
              <a:buClrTx/>
              <a:buSzTx/>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prstClr val="black"/>
                </a:solidFill>
                <a:latin typeface="Arial" panose="020B0604020202020204" pitchFamily="34" charset="0"/>
                <a:cs typeface="Arial" panose="020B0604020202020204" pitchFamily="34" charset="0"/>
              </a:rPr>
              <a:t>Book a Virtual Drop-In Session</a:t>
            </a:r>
          </a:p>
          <a:p>
            <a:pPr marR="0" lvl="0" algn="l"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prstClr val="black"/>
                </a:solidFill>
                <a:latin typeface="Arial" panose="020B0604020202020204" pitchFamily="34" charset="0"/>
                <a:cs typeface="Arial" panose="020B0604020202020204" pitchFamily="34" charset="0"/>
              </a:rPr>
              <a:t>Ask questions on the A.I.D.E Chatbot</a:t>
            </a:r>
          </a:p>
          <a:p>
            <a:pPr marR="0" lvl="0" algn="l"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Explore more digital resources on the Teaching Remotely Sharepoint</a:t>
            </a:r>
            <a:r>
              <a:rPr lang="en-AU" sz="1600" dirty="0">
                <a:solidFill>
                  <a:prstClr val="black"/>
                </a:solidFill>
                <a:latin typeface="Arial" panose="020B0604020202020204" pitchFamily="34" charset="0"/>
                <a:cs typeface="Arial" panose="020B0604020202020204" pitchFamily="34" charset="0"/>
              </a:rPr>
              <a:t> site </a:t>
            </a:r>
            <a:r>
              <a:rPr lang="en-AU" sz="1600" dirty="0">
                <a:solidFill>
                  <a:prstClr val="black"/>
                </a:solidFill>
                <a:latin typeface="Arial" panose="020B0604020202020204" pitchFamily="34" charset="0"/>
                <a:cs typeface="Arial" panose="020B0604020202020204" pitchFamily="34" charset="0"/>
                <a:hlinkClick r:id="rId4"/>
              </a:rPr>
              <a:t>https://unsw.sharepoint.com/sites/teach-remotely</a:t>
            </a:r>
            <a:r>
              <a:rPr lang="en-AU" sz="1600" dirty="0">
                <a:solidFill>
                  <a:prstClr val="black"/>
                </a:solidFill>
                <a:latin typeface="Arial" panose="020B0604020202020204" pitchFamily="34" charset="0"/>
                <a:cs typeface="Arial" panose="020B0604020202020204" pitchFamily="34" charset="0"/>
              </a:rPr>
              <a:t> </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rial" panose="020B0604020202020204" pitchFamily="34" charset="0"/>
              <a:cs typeface="Arial" panose="020B0604020202020204" pitchFamily="34" charset="0"/>
            </a:endParaRPr>
          </a:p>
          <a:p>
            <a:pPr>
              <a:defRPr/>
            </a:pPr>
            <a:r>
              <a:rPr lang="en-AU" sz="1600" dirty="0">
                <a:latin typeface="Arial" panose="020B0604020202020204" pitchFamily="34" charset="0"/>
                <a:cs typeface="Arial" panose="020B0604020202020204" pitchFamily="34" charset="0"/>
              </a:rPr>
              <a:t>For more information please visit ‘ETS Contact Us’ on</a:t>
            </a:r>
          </a:p>
          <a:p>
            <a:pPr>
              <a:defRPr/>
            </a:pPr>
            <a:r>
              <a:rPr lang="en-AU" sz="1600" dirty="0">
                <a:solidFill>
                  <a:srgbClr val="0070C0"/>
                </a:solidFill>
                <a:latin typeface="Arial" panose="020B0604020202020204" pitchFamily="34" charset="0"/>
                <a:cs typeface="Arial" panose="020B0604020202020204" pitchFamily="34" charset="0"/>
                <a:hlinkClick r:id="rId5" tooltip="https://unsw.sharepoint.com/sites/teach-remotely/sitepages/ets-support-for-teaching-remotely.aspx">
                  <a:extLst>
                    <a:ext uri="{A12FA001-AC4F-418D-AE19-62706E023703}">
                      <ahyp:hlinkClr xmlns:ahyp="http://schemas.microsoft.com/office/drawing/2018/hyperlinkcolor" val="tx"/>
                    </a:ext>
                  </a:extLst>
                </a:hlinkClick>
              </a:rPr>
              <a:t>https://unsw.sharepoint.com/sites/teach-remotely/SitePages/ETS-Support-for-Teaching-Remotely.aspx</a:t>
            </a:r>
            <a:r>
              <a:rPr lang="en-AU" sz="1600" dirty="0">
                <a:solidFill>
                  <a:srgbClr val="0070C0"/>
                </a:solidFill>
                <a:latin typeface="Arial" panose="020B0604020202020204" pitchFamily="34" charset="0"/>
                <a:cs typeface="Arial" panose="020B0604020202020204" pitchFamily="34" charset="0"/>
              </a:rPr>
              <a:t> </a:t>
            </a:r>
          </a:p>
          <a:p>
            <a:pPr>
              <a:defRPr/>
            </a:pPr>
            <a:endParaRPr lang="en-AU" sz="1600" dirty="0">
              <a:solidFill>
                <a:prstClr val="black"/>
              </a:solidFill>
              <a:latin typeface="Arial" panose="020B0604020202020204" pitchFamily="34" charset="0"/>
              <a:cs typeface="Arial" panose="020B0604020202020204" pitchFamily="34" charset="0"/>
            </a:endParaRPr>
          </a:p>
          <a:p>
            <a:pPr>
              <a:defRPr/>
            </a:pPr>
            <a:endParaRPr lang="en-AU"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descr="Internet">
            <a:extLst>
              <a:ext uri="{FF2B5EF4-FFF2-40B4-BE49-F238E27FC236}">
                <a16:creationId xmlns:a16="http://schemas.microsoft.com/office/drawing/2014/main" id="{EF6C5BD5-100C-4204-B69C-B92A0CD8CF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1736" y="3242872"/>
            <a:ext cx="834786" cy="834786"/>
          </a:xfrm>
          <a:prstGeom prst="rect">
            <a:avLst/>
          </a:prstGeom>
        </p:spPr>
      </p:pic>
      <p:pic>
        <p:nvPicPr>
          <p:cNvPr id="7" name="Graphic 6" descr="Ui Ux">
            <a:extLst>
              <a:ext uri="{FF2B5EF4-FFF2-40B4-BE49-F238E27FC236}">
                <a16:creationId xmlns:a16="http://schemas.microsoft.com/office/drawing/2014/main" id="{FD4DB8AD-BA46-4994-844C-2E8E330D1E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1736" y="1600982"/>
            <a:ext cx="834786" cy="834786"/>
          </a:xfrm>
          <a:prstGeom prst="rect">
            <a:avLst/>
          </a:prstGeom>
        </p:spPr>
      </p:pic>
    </p:spTree>
    <p:extLst>
      <p:ext uri="{BB962C8B-B14F-4D97-AF65-F5344CB8AC3E}">
        <p14:creationId xmlns:p14="http://schemas.microsoft.com/office/powerpoint/2010/main" val="175956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411843" y="1108748"/>
            <a:ext cx="10972799" cy="317009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40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AU" sz="4000" b="1" dirty="0">
              <a:solidFill>
                <a:srgbClr val="FFC000">
                  <a:lumMod val="75000"/>
                </a:srgbClr>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rPr>
              <a:t>		Q &amp; A Session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AU"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descr="Customer review">
            <a:extLst>
              <a:ext uri="{FF2B5EF4-FFF2-40B4-BE49-F238E27FC236}">
                <a16:creationId xmlns:a16="http://schemas.microsoft.com/office/drawing/2014/main" id="{9D9E7158-696B-4B28-B18A-60D532BCDD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2406" y="2994434"/>
            <a:ext cx="1615935" cy="1615935"/>
          </a:xfrm>
          <a:prstGeom prst="rect">
            <a:avLst/>
          </a:prstGeom>
        </p:spPr>
      </p:pic>
    </p:spTree>
    <p:extLst>
      <p:ext uri="{BB962C8B-B14F-4D97-AF65-F5344CB8AC3E}">
        <p14:creationId xmlns:p14="http://schemas.microsoft.com/office/powerpoint/2010/main" val="207940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411843" y="1108748"/>
            <a:ext cx="10972799" cy="3785652"/>
          </a:xfrm>
          <a:prstGeom prst="rect">
            <a:avLst/>
          </a:prstGeom>
          <a:noFill/>
        </p:spPr>
        <p:txBody>
          <a:bodyPr wrap="square" rtlCol="0">
            <a:spAutoFit/>
          </a:bodyPr>
          <a:lstStyle/>
          <a:p>
            <a:pPr lvl="1"/>
            <a:r>
              <a:rPr lang="en-AU" sz="4000" b="1" dirty="0">
                <a:solidFill>
                  <a:schemeClr val="accent4">
                    <a:lumMod val="75000"/>
                  </a:schemeClr>
                </a:solidFill>
                <a:latin typeface="Arial" panose="020B0604020202020204" pitchFamily="34" charset="0"/>
                <a:cs typeface="Arial" panose="020B0604020202020204" pitchFamily="34" charset="0"/>
              </a:rPr>
              <a:t>Active Learning</a:t>
            </a:r>
          </a:p>
          <a:p>
            <a:pPr lvl="1"/>
            <a:r>
              <a:rPr lang="en-AU" sz="4000" b="1" dirty="0">
                <a:solidFill>
                  <a:schemeClr val="accent4">
                    <a:lumMod val="75000"/>
                  </a:schemeClr>
                </a:solidFill>
                <a:latin typeface="Arial" panose="020B0604020202020204" pitchFamily="34" charset="0"/>
                <a:cs typeface="Arial" panose="020B0604020202020204" pitchFamily="34" charset="0"/>
              </a:rPr>
              <a:t>Tools</a:t>
            </a:r>
          </a:p>
          <a:p>
            <a:pPr lvl="1"/>
            <a:r>
              <a:rPr lang="en-AU" sz="4000" b="1" dirty="0">
                <a:solidFill>
                  <a:schemeClr val="accent4">
                    <a:lumMod val="75000"/>
                  </a:schemeClr>
                </a:solidFill>
                <a:latin typeface="Arial" panose="020B0604020202020204" pitchFamily="34" charset="0"/>
                <a:cs typeface="Arial" panose="020B0604020202020204" pitchFamily="34" charset="0"/>
              </a:rPr>
              <a:t>and</a:t>
            </a:r>
          </a:p>
          <a:p>
            <a:pPr lvl="1"/>
            <a:r>
              <a:rPr lang="en-AU" sz="4000" b="1" dirty="0">
                <a:solidFill>
                  <a:schemeClr val="accent4">
                    <a:lumMod val="75000"/>
                  </a:schemeClr>
                </a:solidFill>
                <a:latin typeface="Arial" panose="020B0604020202020204" pitchFamily="34" charset="0"/>
                <a:cs typeface="Arial" panose="020B0604020202020204" pitchFamily="34" charset="0"/>
              </a:rPr>
              <a:t>Resources </a:t>
            </a:r>
          </a:p>
          <a:p>
            <a:pPr lvl="1"/>
            <a:endParaRPr lang="en-AU" sz="4000" b="1" dirty="0">
              <a:latin typeface="Arial" panose="020B0604020202020204" pitchFamily="34" charset="0"/>
              <a:cs typeface="Arial" panose="020B0604020202020204" pitchFamily="34" charset="0"/>
            </a:endParaRPr>
          </a:p>
          <a:p>
            <a:pPr lvl="1"/>
            <a:r>
              <a:rPr lang="en-AU" sz="4000" b="1" dirty="0">
                <a:latin typeface="Arial" panose="020B0604020202020204" pitchFamily="34" charset="0"/>
                <a:cs typeface="Arial" panose="020B0604020202020204" pitchFamily="34" charset="0"/>
              </a:rPr>
              <a:t>						</a:t>
            </a:r>
            <a:endParaRPr lang="en-AU" sz="4000" dirty="0">
              <a:latin typeface="Arial" panose="020B0604020202020204" pitchFamily="34" charset="0"/>
              <a:cs typeface="Arial" panose="020B0604020202020204" pitchFamily="34" charset="0"/>
            </a:endParaRPr>
          </a:p>
        </p:txBody>
      </p:sp>
      <p:pic>
        <p:nvPicPr>
          <p:cNvPr id="4" name="Graphic 3" descr="Gears">
            <a:extLst>
              <a:ext uri="{FF2B5EF4-FFF2-40B4-BE49-F238E27FC236}">
                <a16:creationId xmlns:a16="http://schemas.microsoft.com/office/drawing/2014/main" id="{2F8AA388-69AB-4D55-9A3E-3227989E7F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1252" y="2650571"/>
            <a:ext cx="1880521" cy="1880521"/>
          </a:xfrm>
          <a:prstGeom prst="rect">
            <a:avLst/>
          </a:prstGeom>
        </p:spPr>
      </p:pic>
    </p:spTree>
    <p:extLst>
      <p:ext uri="{BB962C8B-B14F-4D97-AF65-F5344CB8AC3E}">
        <p14:creationId xmlns:p14="http://schemas.microsoft.com/office/powerpoint/2010/main" val="1745714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A54E43-1D1B-43FF-A9BD-25D8AE729F98}"/>
              </a:ext>
            </a:extLst>
          </p:cNvPr>
          <p:cNvSpPr txBox="1"/>
          <p:nvPr/>
        </p:nvSpPr>
        <p:spPr>
          <a:xfrm>
            <a:off x="193729" y="277949"/>
            <a:ext cx="11160907"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Active Learning Tools and Resources</a:t>
            </a:r>
          </a:p>
        </p:txBody>
      </p:sp>
      <p:sp>
        <p:nvSpPr>
          <p:cNvPr id="26" name="TextBox 25">
            <a:extLst>
              <a:ext uri="{FF2B5EF4-FFF2-40B4-BE49-F238E27FC236}">
                <a16:creationId xmlns:a16="http://schemas.microsoft.com/office/drawing/2014/main" id="{F5B89D88-E1C1-4335-9CA3-500518342E52}"/>
              </a:ext>
            </a:extLst>
          </p:cNvPr>
          <p:cNvSpPr txBox="1"/>
          <p:nvPr/>
        </p:nvSpPr>
        <p:spPr>
          <a:xfrm>
            <a:off x="193729" y="1305458"/>
            <a:ext cx="10026994"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prstClr val="black"/>
                </a:solidFill>
                <a:latin typeface="Arial" panose="020B0604020202020204" pitchFamily="34" charset="0"/>
                <a:cs typeface="Arial" panose="020B0604020202020204" pitchFamily="34" charset="0"/>
              </a:rPr>
              <a:t>A number of resources have been developed through the Active Learning Initiative to support those who are teaching with an active learning mindset or for those who are thinking about doing so. These include:</a:t>
            </a:r>
          </a:p>
          <a:p>
            <a:pPr marL="742950" lvl="1" indent="-285750">
              <a:buFont typeface="Arial" panose="020B0604020202020204" pitchFamily="34" charset="0"/>
              <a:buChar char="•"/>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lvl="1" indent="-285750">
              <a:buFont typeface="Arial" panose="020B0604020202020204" pitchFamily="34" charset="0"/>
              <a:buChar char="•"/>
              <a:defRPr/>
            </a:pPr>
            <a:r>
              <a:rPr lang="en-AU" sz="1600" b="1" dirty="0">
                <a:solidFill>
                  <a:schemeClr val="accent4">
                    <a:lumMod val="75000"/>
                  </a:schemeClr>
                </a:solidFill>
                <a:latin typeface="Arial" panose="020B0604020202020204" pitchFamily="34" charset="0"/>
                <a:cs typeface="Arial" panose="020B0604020202020204" pitchFamily="34" charset="0"/>
              </a:rPr>
              <a:t>Active Learning Guide </a:t>
            </a:r>
          </a:p>
          <a:p>
            <a:pPr marL="742950" lvl="1" indent="-285750">
              <a:buFont typeface="Arial" panose="020B0604020202020204" pitchFamily="34" charset="0"/>
              <a:buChar char="•"/>
              <a:defRPr/>
            </a:pPr>
            <a:r>
              <a:rPr lang="en-AU" sz="1600" b="1" dirty="0">
                <a:solidFill>
                  <a:schemeClr val="accent4">
                    <a:lumMod val="75000"/>
                  </a:schemeClr>
                </a:solidFill>
                <a:latin typeface="Arial" panose="020B0604020202020204" pitchFamily="34" charset="0"/>
                <a:cs typeface="Arial" panose="020B0604020202020204" pitchFamily="34" charset="0"/>
              </a:rPr>
              <a:t>Active Learning Reference and Research Resource (separate supplementary resource to the Active Learning Guide)</a:t>
            </a:r>
          </a:p>
          <a:p>
            <a:pPr marL="742950" lvl="1" indent="-285750">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Video resources showcasing:</a:t>
            </a:r>
          </a:p>
          <a:p>
            <a:pPr marL="1200150" lvl="2"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Members of the UNSW teaching community and their active learning classes</a:t>
            </a:r>
          </a:p>
          <a:p>
            <a:pPr marL="1200150" lvl="2"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Examples of Classroom Activities (coming soon)</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360 deg interactive tours of five active learning spaces (more currently in development)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Guide</a:t>
            </a:r>
            <a:r>
              <a:rPr lang="en-AU" sz="1600" dirty="0">
                <a:solidFill>
                  <a:prstClr val="black"/>
                </a:solidFill>
                <a:latin typeface="Arial" panose="020B0604020202020204" pitchFamily="34" charset="0"/>
                <a:cs typeface="Arial" panose="020B0604020202020204" pitchFamily="34" charset="0"/>
              </a:rPr>
              <a:t> on using Lecture Recordings + as an Active Learning tool</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Furni</a:t>
            </a:r>
            <a:r>
              <a:rPr lang="en-AU" sz="1600" b="1" dirty="0">
                <a:solidFill>
                  <a:schemeClr val="accent4">
                    <a:lumMod val="75000"/>
                  </a:schemeClr>
                </a:solidFill>
                <a:latin typeface="Arial" panose="020B0604020202020204" pitchFamily="34" charset="0"/>
                <a:cs typeface="Arial" panose="020B0604020202020204" pitchFamily="34" charset="0"/>
              </a:rPr>
              <a:t>ture Layout ideas for active learning spaces</a:t>
            </a: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Active Learning Framework for Large Cohort Sizes (coming soon)</a:t>
            </a: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Let’s Meet: Active Learning Information sessions (more to come)</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AU" sz="16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Planning continues for more resources, for more information please visit</a:t>
            </a:r>
          </a:p>
          <a:p>
            <a:pPr lvl="2" fontAlgn="base">
              <a:defRPr/>
            </a:pPr>
            <a:r>
              <a:rPr lang="en-AU" sz="1600" dirty="0">
                <a:solidFill>
                  <a:prstClr val="black"/>
                </a:solidFill>
                <a:latin typeface="Arial" panose="020B0604020202020204" pitchFamily="34" charset="0"/>
                <a:cs typeface="Arial" panose="020B0604020202020204" pitchFamily="34" charset="0"/>
                <a:hlinkClick r:id="rId2"/>
              </a:rPr>
              <a:t>www.learningenvironments.unsw.edu.au/resources</a:t>
            </a:r>
            <a:r>
              <a:rPr lang="en-AU" sz="1600" dirty="0">
                <a:solidFill>
                  <a:prstClr val="black"/>
                </a:solidFill>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descr="Gears">
            <a:extLst>
              <a:ext uri="{FF2B5EF4-FFF2-40B4-BE49-F238E27FC236}">
                <a16:creationId xmlns:a16="http://schemas.microsoft.com/office/drawing/2014/main" id="{3BDA224F-F520-416C-AC3B-2077DD38C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9106" y="3714477"/>
            <a:ext cx="1393256" cy="1393256"/>
          </a:xfrm>
          <a:prstGeom prst="rect">
            <a:avLst/>
          </a:prstGeom>
        </p:spPr>
      </p:pic>
    </p:spTree>
    <p:extLst>
      <p:ext uri="{BB962C8B-B14F-4D97-AF65-F5344CB8AC3E}">
        <p14:creationId xmlns:p14="http://schemas.microsoft.com/office/powerpoint/2010/main" val="3530638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516209" y="261460"/>
            <a:ext cx="10650320"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Active Learning Guide</a:t>
            </a:r>
          </a:p>
        </p:txBody>
      </p:sp>
      <p:sp>
        <p:nvSpPr>
          <p:cNvPr id="4" name="TextBox 3">
            <a:extLst>
              <a:ext uri="{FF2B5EF4-FFF2-40B4-BE49-F238E27FC236}">
                <a16:creationId xmlns:a16="http://schemas.microsoft.com/office/drawing/2014/main" id="{E2D83DCD-0D55-40EA-A7EC-BB367D5863A0}"/>
              </a:ext>
            </a:extLst>
          </p:cNvPr>
          <p:cNvSpPr txBox="1"/>
          <p:nvPr/>
        </p:nvSpPr>
        <p:spPr>
          <a:xfrm>
            <a:off x="193730" y="1094828"/>
            <a:ext cx="11081288" cy="48320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practical advice and guidance </a:t>
            </a:r>
            <a:r>
              <a:rPr lang="en-AU" sz="1600" dirty="0">
                <a:solidFill>
                  <a:prstClr val="black"/>
                </a:solidFill>
                <a:latin typeface="Arial" panose="020B0604020202020204" pitchFamily="34" charset="0"/>
                <a:cs typeface="Arial" panose="020B0604020202020204" pitchFamily="34" charset="0"/>
              </a:rPr>
              <a:t>for those</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teaching or wishing to teach </a:t>
            </a:r>
          </a:p>
          <a:p>
            <a:pPr marR="0" lvl="0" algn="l"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active learning course</a:t>
            </a:r>
          </a:p>
          <a:p>
            <a:pPr marR="0" lvl="0" algn="l"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	</a:t>
            </a:r>
            <a:r>
              <a:rPr lang="en-AU" sz="2000" b="1" u="sng" dirty="0">
                <a:solidFill>
                  <a:schemeClr val="accent4">
                    <a:lumMod val="75000"/>
                  </a:schemeClr>
                </a:solidFill>
                <a:latin typeface="Arial" panose="020B0604020202020204" pitchFamily="34" charset="0"/>
                <a:cs typeface="Arial" panose="020B0604020202020204" pitchFamily="34" charset="0"/>
              </a:rPr>
              <a:t>5 Topics:</a:t>
            </a:r>
          </a:p>
          <a:p>
            <a:pPr marR="0" lvl="0" algn="l" defTabSz="914400" rtl="0" eaLnBrk="1" fontAlgn="auto" latinLnBrk="0" hangingPunct="1">
              <a:lnSpc>
                <a:spcPct val="100000"/>
              </a:lnSpc>
              <a:spcBef>
                <a:spcPts val="0"/>
              </a:spcBef>
              <a:spcAft>
                <a:spcPts val="0"/>
              </a:spcAft>
              <a:buClrTx/>
              <a:buSzTx/>
              <a:tabLst/>
              <a:defRPr/>
            </a:pPr>
            <a:endParaRPr lang="en-AU" sz="1600" b="1" u="sng" dirty="0">
              <a:solidFill>
                <a:prstClr val="black"/>
              </a:solidFill>
              <a:latin typeface="Arial" panose="020B0604020202020204" pitchFamily="34" charset="0"/>
              <a:cs typeface="Arial" panose="020B0604020202020204" pitchFamily="34" charset="0"/>
            </a:endParaRPr>
          </a:p>
          <a:p>
            <a:pPr marL="1714500" lvl="3" indent="-342900">
              <a:buClr>
                <a:schemeClr val="accent4">
                  <a:lumMod val="75000"/>
                </a:schemeClr>
              </a:buClr>
              <a:buFont typeface="+mj-lt"/>
              <a:buAutoNum type="arabicPeriod"/>
              <a:defRPr/>
            </a:pPr>
            <a:r>
              <a:rPr lang="en-AU" sz="1600" dirty="0">
                <a:solidFill>
                  <a:prstClr val="black"/>
                </a:solidFill>
                <a:latin typeface="Arial" panose="020B0604020202020204" pitchFamily="34" charset="0"/>
                <a:cs typeface="Arial" panose="020B0604020202020204" pitchFamily="34" charset="0"/>
              </a:rPr>
              <a:t>What is active learning?</a:t>
            </a:r>
          </a:p>
          <a:p>
            <a:pPr marL="1714500" lvl="3" indent="-342900">
              <a:buClr>
                <a:schemeClr val="accent4">
                  <a:lumMod val="75000"/>
                </a:schemeClr>
              </a:buClr>
              <a:buFont typeface="+mj-lt"/>
              <a:buAutoNum type="arabicPeriod"/>
              <a:defRPr/>
            </a:pPr>
            <a:r>
              <a:rPr lang="en-AU" sz="1600" dirty="0">
                <a:solidFill>
                  <a:prstClr val="black"/>
                </a:solidFill>
                <a:latin typeface="Arial" panose="020B0604020202020204" pitchFamily="34" charset="0"/>
                <a:cs typeface="Arial" panose="020B0604020202020204" pitchFamily="34" charset="0"/>
              </a:rPr>
              <a:t>Before starting to teach, I should….</a:t>
            </a:r>
          </a:p>
          <a:p>
            <a:pPr marL="1714500" lvl="3" indent="-342900">
              <a:buClr>
                <a:schemeClr val="accent4">
                  <a:lumMod val="75000"/>
                </a:schemeClr>
              </a:buClr>
              <a:buFont typeface="+mj-lt"/>
              <a:buAutoNum type="arabicPeriod"/>
              <a:defRPr/>
            </a:pPr>
            <a:r>
              <a:rPr lang="en-AU" sz="1600" dirty="0">
                <a:solidFill>
                  <a:prstClr val="black"/>
                </a:solidFill>
                <a:latin typeface="Arial" panose="020B0604020202020204" pitchFamily="34" charset="0"/>
                <a:cs typeface="Arial" panose="020B0604020202020204" pitchFamily="34" charset="0"/>
              </a:rPr>
              <a:t>Active learning ideas and solutions</a:t>
            </a:r>
          </a:p>
          <a:p>
            <a:pPr marL="1714500" lvl="3" indent="-342900">
              <a:buClr>
                <a:schemeClr val="accent4">
                  <a:lumMod val="75000"/>
                </a:schemeClr>
              </a:buClr>
              <a:buFont typeface="+mj-lt"/>
              <a:buAutoNum type="arabicPeriod"/>
              <a:defRPr/>
            </a:pPr>
            <a:r>
              <a:rPr lang="en-AU" sz="1600" dirty="0">
                <a:solidFill>
                  <a:prstClr val="black"/>
                </a:solidFill>
                <a:latin typeface="Arial" panose="020B0604020202020204" pitchFamily="34" charset="0"/>
                <a:cs typeface="Arial" panose="020B0604020202020204" pitchFamily="34" charset="0"/>
              </a:rPr>
              <a:t>Audiovisual resources</a:t>
            </a:r>
          </a:p>
          <a:p>
            <a:pPr marL="1714500" lvl="3" indent="-342900">
              <a:buClr>
                <a:schemeClr val="accent4">
                  <a:lumMod val="75000"/>
                </a:schemeClr>
              </a:buClr>
              <a:buFont typeface="+mj-lt"/>
              <a:buAutoNum type="arabicPeriod"/>
              <a:defRPr/>
            </a:pPr>
            <a:r>
              <a:rPr lang="en-AU" sz="1600" dirty="0">
                <a:solidFill>
                  <a:prstClr val="black"/>
                </a:solidFill>
                <a:latin typeface="Arial" panose="020B0604020202020204" pitchFamily="34" charset="0"/>
                <a:cs typeface="Arial" panose="020B0604020202020204" pitchFamily="34" charset="0"/>
              </a:rPr>
              <a:t>Where can my students learn?</a:t>
            </a:r>
          </a:p>
          <a:p>
            <a:pPr lvl="1">
              <a:defRPr/>
            </a:pPr>
            <a:endParaRPr lang="en-AU" sz="1600" dirty="0">
              <a:solidFill>
                <a:prstClr val="black"/>
              </a:solidFill>
              <a:latin typeface="Arial" panose="020B0604020202020204" pitchFamily="34" charset="0"/>
              <a:cs typeface="Arial" panose="020B0604020202020204" pitchFamily="34" charset="0"/>
            </a:endParaRPr>
          </a:p>
          <a:p>
            <a:pPr lvl="1">
              <a:defRPr/>
            </a:pPr>
            <a:r>
              <a:rPr lang="en-AU" sz="1600" dirty="0">
                <a:solidFill>
                  <a:prstClr val="black"/>
                </a:solidFill>
                <a:latin typeface="Arial" panose="020B0604020202020204" pitchFamily="34" charset="0"/>
                <a:cs typeface="Arial" panose="020B0604020202020204" pitchFamily="34" charset="0"/>
              </a:rPr>
              <a:t>The Active Learning Reference and Research Resource is a supplementary booklet  </a:t>
            </a:r>
          </a:p>
          <a:p>
            <a:pPr lvl="1">
              <a:defRPr/>
            </a:pPr>
            <a:r>
              <a:rPr lang="en-AU" sz="1600" dirty="0">
                <a:solidFill>
                  <a:prstClr val="black"/>
                </a:solidFill>
                <a:latin typeface="Arial" panose="020B0604020202020204" pitchFamily="34" charset="0"/>
                <a:cs typeface="Arial" panose="020B0604020202020204" pitchFamily="34" charset="0"/>
              </a:rPr>
              <a:t>to the Active Learning Guide providing further references and resources   </a:t>
            </a:r>
          </a:p>
          <a:p>
            <a:pPr>
              <a:defRPr/>
            </a:pPr>
            <a:endParaRPr lang="en-AU" sz="1600" dirty="0">
              <a:hlinkClick r:id="rId2"/>
            </a:endParaRPr>
          </a:p>
          <a:p>
            <a:pPr lvl="1">
              <a:defRPr/>
            </a:pPr>
            <a:r>
              <a:rPr lang="en-AU" sz="1600" dirty="0">
                <a:latin typeface="Arial" panose="020B0604020202020204" pitchFamily="34" charset="0"/>
                <a:cs typeface="Arial" panose="020B0604020202020204" pitchFamily="34" charset="0"/>
                <a:hlinkClick r:id="rId2"/>
              </a:rPr>
              <a:t>www.learningenvironments.unsw.edu.au/resources/active-learning</a:t>
            </a:r>
            <a:endParaRPr lang="en-AU" sz="1600" dirty="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lvl="1">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copies </a:t>
            </a:r>
            <a:r>
              <a:rPr lang="en-AU" sz="1600" dirty="0">
                <a:solidFill>
                  <a:prstClr val="black"/>
                </a:solidFill>
                <a:latin typeface="Arial" panose="020B0604020202020204" pitchFamily="34" charset="0"/>
                <a:cs typeface="Arial" panose="020B0604020202020204" pitchFamily="34" charset="0"/>
              </a:rPr>
              <a:t>will be available in Active Learning Spaces across the Kensington campus</a:t>
            </a:r>
          </a:p>
          <a:p>
            <a:pPr lvl="1">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copies (containing interactive links) available </a:t>
            </a:r>
            <a:r>
              <a:rPr lang="en-AU" sz="1600" dirty="0">
                <a:solidFill>
                  <a:prstClr val="black"/>
                </a:solidFill>
                <a:latin typeface="Arial" panose="020B0604020202020204" pitchFamily="34" charset="0"/>
                <a:cs typeface="Arial" panose="020B0604020202020204" pitchFamily="34" charset="0"/>
              </a:rPr>
              <a:t>on the Learning Environments website</a:t>
            </a:r>
            <a:endParaRPr kumimoji="0" lang="en-AU"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C3F4291-9D3A-4139-878A-DA537DB08C62}"/>
              </a:ext>
            </a:extLst>
          </p:cNvPr>
          <p:cNvPicPr>
            <a:picLocks noChangeAspect="1"/>
          </p:cNvPicPr>
          <p:nvPr/>
        </p:nvPicPr>
        <p:blipFill>
          <a:blip r:embed="rId3"/>
          <a:stretch>
            <a:fillRect/>
          </a:stretch>
        </p:blipFill>
        <p:spPr>
          <a:xfrm>
            <a:off x="8508919" y="1259849"/>
            <a:ext cx="2225465" cy="3073431"/>
          </a:xfrm>
          <a:prstGeom prst="rect">
            <a:avLst/>
          </a:prstGeom>
        </p:spPr>
      </p:pic>
      <p:pic>
        <p:nvPicPr>
          <p:cNvPr id="6" name="Graphic 5" descr="Open book">
            <a:extLst>
              <a:ext uri="{FF2B5EF4-FFF2-40B4-BE49-F238E27FC236}">
                <a16:creationId xmlns:a16="http://schemas.microsoft.com/office/drawing/2014/main" id="{F4FC1787-3476-4A36-8F65-0A655473F0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730" y="1160956"/>
            <a:ext cx="914400" cy="914400"/>
          </a:xfrm>
          <a:prstGeom prst="rect">
            <a:avLst/>
          </a:prstGeom>
        </p:spPr>
      </p:pic>
    </p:spTree>
    <p:extLst>
      <p:ext uri="{BB962C8B-B14F-4D97-AF65-F5344CB8AC3E}">
        <p14:creationId xmlns:p14="http://schemas.microsoft.com/office/powerpoint/2010/main" val="3499268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516209" y="261460"/>
            <a:ext cx="10650320"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Furniture Layouts for Active Learning Spaces</a:t>
            </a:r>
          </a:p>
        </p:txBody>
      </p:sp>
      <p:sp>
        <p:nvSpPr>
          <p:cNvPr id="4" name="TextBox 3">
            <a:extLst>
              <a:ext uri="{FF2B5EF4-FFF2-40B4-BE49-F238E27FC236}">
                <a16:creationId xmlns:a16="http://schemas.microsoft.com/office/drawing/2014/main" id="{E2D83DCD-0D55-40EA-A7EC-BB367D5863A0}"/>
              </a:ext>
            </a:extLst>
          </p:cNvPr>
          <p:cNvSpPr txBox="1"/>
          <p:nvPr/>
        </p:nvSpPr>
        <p:spPr>
          <a:xfrm>
            <a:off x="193730" y="1085928"/>
            <a:ext cx="1108128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AU" sz="1600" dirty="0">
                <a:solidFill>
                  <a:prstClr val="black"/>
                </a:solidFill>
                <a:latin typeface="Arial" panose="020B0604020202020204" pitchFamily="34" charset="0"/>
                <a:cs typeface="Arial" panose="020B0604020202020204" pitchFamily="34" charset="0"/>
              </a:rPr>
              <a:t>Provides suggestions on how flexible furniture in an active learning space can be set up in different layouts to</a:t>
            </a:r>
          </a:p>
          <a:p>
            <a:pPr>
              <a:defRPr/>
            </a:pPr>
            <a:r>
              <a:rPr lang="en-AU" sz="1600" dirty="0">
                <a:solidFill>
                  <a:prstClr val="black"/>
                </a:solidFill>
                <a:latin typeface="Arial" panose="020B0604020202020204" pitchFamily="34" charset="0"/>
                <a:cs typeface="Arial" panose="020B0604020202020204" pitchFamily="34" charset="0"/>
              </a:rPr>
              <a:t>	enhance student learning. These suggestions can help with the planning of classroom activities for your </a:t>
            </a:r>
          </a:p>
          <a:p>
            <a:pPr>
              <a:defRPr/>
            </a:pPr>
            <a:r>
              <a:rPr lang="en-AU" sz="1600" dirty="0">
                <a:solidFill>
                  <a:prstClr val="black"/>
                </a:solidFill>
                <a:latin typeface="Arial" panose="020B0604020202020204" pitchFamily="34" charset="0"/>
                <a:cs typeface="Arial" panose="020B0604020202020204" pitchFamily="34" charset="0"/>
              </a:rPr>
              <a:t>	students or let them inspire you to come up with layout ideas of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u="sng" dirty="0">
                <a:solidFill>
                  <a:srgbClr val="FFC000">
                    <a:lumMod val="75000"/>
                  </a:srgbClr>
                </a:solidFill>
                <a:latin typeface="Arial" panose="020B0604020202020204" pitchFamily="34" charset="0"/>
                <a:cs typeface="Arial" panose="020B0604020202020204" pitchFamily="34" charset="0"/>
              </a:rPr>
              <a:t>Two sets of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sng"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Six </a:t>
            </a:r>
            <a:r>
              <a:rPr lang="en-AU" sz="1600" b="1" dirty="0">
                <a:solidFill>
                  <a:schemeClr val="accent4">
                    <a:lumMod val="75000"/>
                  </a:schemeClr>
                </a:solidFill>
                <a:latin typeface="Arial" panose="020B0604020202020204" pitchFamily="34" charset="0"/>
                <a:cs typeface="Arial" panose="020B0604020202020204" pitchFamily="34" charset="0"/>
              </a:rPr>
              <a:t>3</a:t>
            </a:r>
            <a:r>
              <a:rPr kumimoji="0" lang="en-AU" sz="16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D Posters</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AU" sz="1600" dirty="0">
                <a:solidFill>
                  <a:prstClr val="black"/>
                </a:solidFill>
                <a:latin typeface="Arial" panose="020B0604020202020204" pitchFamily="34" charset="0"/>
                <a:cs typeface="Arial" panose="020B0604020202020204" pitchFamily="34" charset="0"/>
              </a:rPr>
              <a:t>suggested layouts that an be adapted or used in any flat floor teaching space with flexible furniture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AU" sz="16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600" b="1" dirty="0">
                <a:solidFill>
                  <a:schemeClr val="accent4">
                    <a:lumMod val="75000"/>
                  </a:schemeClr>
                </a:solidFill>
                <a:latin typeface="Arial" panose="020B0604020202020204" pitchFamily="34" charset="0"/>
                <a:cs typeface="Arial" panose="020B0604020202020204" pitchFamily="34" charset="0"/>
              </a:rPr>
              <a:t>‘Flexible Setup. Active Learning’ </a:t>
            </a:r>
            <a:r>
              <a:rPr lang="en-AU" sz="1600" dirty="0">
                <a:solidFill>
                  <a:prstClr val="black"/>
                </a:solidFill>
                <a:latin typeface="Arial" panose="020B0604020202020204" pitchFamily="34" charset="0"/>
                <a:cs typeface="Arial" panose="020B0604020202020204" pitchFamily="34" charset="0"/>
              </a:rPr>
              <a:t>Posters depicting unique furniture layouts for individual CATS rooms have been placed in the following locations:</a:t>
            </a:r>
          </a:p>
          <a:p>
            <a:pPr marR="0" lvl="0" algn="l" defTabSz="914400" rtl="0" eaLnBrk="1" fontAlgn="auto" latinLnBrk="0" hangingPunct="1">
              <a:lnSpc>
                <a:spcPct val="100000"/>
              </a:lnSpc>
              <a:spcBef>
                <a:spcPts val="0"/>
              </a:spcBef>
              <a:spcAft>
                <a:spcPts val="0"/>
              </a:spcAft>
              <a:buClrTx/>
              <a:buSzTx/>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0" marR="0" lvl="3" indent="-342900" algn="l" defTabSz="914400" rtl="0" eaLnBrk="1" fontAlgn="auto" latinLnBrk="0" hangingPunct="1">
              <a:lnSpc>
                <a:spcPct val="100000"/>
              </a:lnSpc>
              <a:spcBef>
                <a:spcPts val="0"/>
              </a:spcBef>
              <a:spcAft>
                <a:spcPts val="0"/>
              </a:spcAft>
              <a:buClr>
                <a:srgbClr val="FFC000">
                  <a:lumMod val="75000"/>
                </a:srgbClr>
              </a:buClr>
              <a:buSzTx/>
              <a:buFont typeface="Wingdings" panose="05000000000000000000" pitchFamily="2" charset="2"/>
              <a:buChar char="§"/>
              <a:tabLst/>
              <a:defRPr/>
            </a:pPr>
            <a:r>
              <a:rPr lang="en-AU" sz="1600" dirty="0">
                <a:solidFill>
                  <a:prstClr val="black"/>
                </a:solidFill>
                <a:latin typeface="Arial" panose="020B0604020202020204" pitchFamily="34" charset="0"/>
                <a:cs typeface="Arial" panose="020B0604020202020204" pitchFamily="34" charset="0"/>
              </a:rPr>
              <a:t>BioSciences Building G07</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0" marR="0" lvl="3" indent="-342900" algn="l" defTabSz="914400" rtl="0" eaLnBrk="1" fontAlgn="auto" latinLnBrk="0" hangingPunct="1">
              <a:lnSpc>
                <a:spcPct val="100000"/>
              </a:lnSpc>
              <a:spcBef>
                <a:spcPts val="0"/>
              </a:spcBef>
              <a:spcAft>
                <a:spcPts val="0"/>
              </a:spcAft>
              <a:buClr>
                <a:srgbClr val="FFC000">
                  <a:lumMod val="75000"/>
                </a:srgbClr>
              </a:buClr>
              <a:buSzTx/>
              <a:buFont typeface="Wingdings" panose="05000000000000000000" pitchFamily="2" charset="2"/>
              <a:buChar char="§"/>
              <a:tabLst/>
              <a:defRPr/>
            </a:pPr>
            <a:r>
              <a:rPr lang="en-AU" sz="1600" dirty="0">
                <a:solidFill>
                  <a:prstClr val="black"/>
                </a:solidFill>
                <a:latin typeface="Arial" panose="020B0604020202020204" pitchFamily="34" charset="0"/>
                <a:cs typeface="Arial" panose="020B0604020202020204" pitchFamily="34" charset="0"/>
              </a:rPr>
              <a:t>Mathews Building Levels 1,2 &amp; 3</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0" marR="0" lvl="3" indent="-342900" algn="l" defTabSz="914400" rtl="0" eaLnBrk="1" fontAlgn="auto" latinLnBrk="0" hangingPunct="1">
              <a:lnSpc>
                <a:spcPct val="100000"/>
              </a:lnSpc>
              <a:spcBef>
                <a:spcPts val="0"/>
              </a:spcBef>
              <a:spcAft>
                <a:spcPts val="0"/>
              </a:spcAft>
              <a:buClr>
                <a:srgbClr val="FFC000">
                  <a:lumMod val="75000"/>
                </a:srgbClr>
              </a:buClr>
              <a:buSzTx/>
              <a:buFont typeface="Wingdings" panose="05000000000000000000" pitchFamily="2" charset="2"/>
              <a:buChar char="§"/>
              <a:tabLst/>
              <a:defRPr/>
            </a:pPr>
            <a:r>
              <a:rPr lang="en-AU" sz="1600" dirty="0">
                <a:solidFill>
                  <a:prstClr val="black"/>
                </a:solidFill>
                <a:latin typeface="Arial" panose="020B0604020202020204" pitchFamily="34" charset="0"/>
                <a:cs typeface="Arial" panose="020B0604020202020204" pitchFamily="34" charset="0"/>
              </a:rPr>
              <a:t>Science and Engineering Building Basement &amp; Ground Level</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indent="0" fontAlgn="auto">
              <a:lnSpc>
                <a:spcPct val="100000"/>
              </a:lnSpc>
              <a:spcBef>
                <a:spcPts val="0"/>
              </a:spcBef>
              <a:spcAft>
                <a:spcPts val="0"/>
              </a:spcAft>
              <a:buClrTx/>
              <a:buSzTx/>
              <a:buFontTx/>
              <a:buNone/>
              <a:tabLst/>
              <a:defRPr/>
            </a:pPr>
            <a:endParaRPr lang="en-AU" sz="1600" dirty="0">
              <a:solidFill>
                <a:prstClr val="black"/>
              </a:solidFill>
              <a:latin typeface="Arial" panose="020B0604020202020204" pitchFamily="34" charset="0"/>
              <a:cs typeface="Arial" panose="020B0604020202020204" pitchFamily="34" charset="0"/>
            </a:endParaRPr>
          </a:p>
          <a:p>
            <a:pPr marR="0" lvl="0" indent="0" fontAlgn="auto">
              <a:lnSpc>
                <a:spcPct val="100000"/>
              </a:lnSpc>
              <a:spcBef>
                <a:spcPts val="0"/>
              </a:spcBef>
              <a:spcAft>
                <a:spcPts val="0"/>
              </a:spcAft>
              <a:buClrTx/>
              <a:buSzTx/>
              <a:buFontTx/>
              <a:buNone/>
              <a:tabLst/>
              <a:defRPr/>
            </a:pPr>
            <a:r>
              <a:rPr lang="en-AU" sz="1600" dirty="0">
                <a:solidFill>
                  <a:prstClr val="black"/>
                </a:solidFill>
                <a:latin typeface="Arial" panose="020B0604020202020204" pitchFamily="34" charset="0"/>
                <a:cs typeface="Arial" panose="020B0604020202020204" pitchFamily="34" charset="0"/>
              </a:rPr>
              <a:t>Please visit </a:t>
            </a:r>
            <a:r>
              <a:rPr lang="en-AU" sz="1600" dirty="0">
                <a:solidFill>
                  <a:prstClr val="black"/>
                </a:solidFill>
                <a:latin typeface="Arial" panose="020B0604020202020204" pitchFamily="34" charset="0"/>
                <a:cs typeface="Arial" panose="020B0604020202020204" pitchFamily="34" charset="0"/>
                <a:hlinkClick r:id="rId2"/>
              </a:rPr>
              <a:t>https://www.learningenvironments.unsw.edu.au/resources/teaching</a:t>
            </a:r>
            <a:r>
              <a:rPr lang="en-AU" sz="1600" dirty="0">
                <a:solidFill>
                  <a:prstClr val="black"/>
                </a:solidFill>
                <a:latin typeface="Arial" panose="020B0604020202020204" pitchFamily="34" charset="0"/>
                <a:cs typeface="Arial" panose="020B0604020202020204" pitchFamily="34" charset="0"/>
              </a:rPr>
              <a:t> to view the 3D Posters</a:t>
            </a:r>
          </a:p>
          <a:p>
            <a:pPr marR="0" lvl="0" indent="0" fontAlgn="auto">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indent="0" fontAlgn="auto">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phic 6" descr="Newspaper">
            <a:extLst>
              <a:ext uri="{FF2B5EF4-FFF2-40B4-BE49-F238E27FC236}">
                <a16:creationId xmlns:a16="http://schemas.microsoft.com/office/drawing/2014/main" id="{1EF96D23-2F6B-41C2-B601-774CF5184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730" y="1113402"/>
            <a:ext cx="1049121" cy="1049121"/>
          </a:xfrm>
          <a:prstGeom prst="rect">
            <a:avLst/>
          </a:prstGeom>
        </p:spPr>
      </p:pic>
    </p:spTree>
    <p:extLst>
      <p:ext uri="{BB962C8B-B14F-4D97-AF65-F5344CB8AC3E}">
        <p14:creationId xmlns:p14="http://schemas.microsoft.com/office/powerpoint/2010/main" val="3014120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5A856A-78D6-4BE5-AEBB-D687A2FC3651}"/>
              </a:ext>
            </a:extLst>
          </p:cNvPr>
          <p:cNvSpPr txBox="1"/>
          <p:nvPr/>
        </p:nvSpPr>
        <p:spPr>
          <a:xfrm>
            <a:off x="516209" y="261460"/>
            <a:ext cx="10650320"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Furniture Layout: 3D Poster</a:t>
            </a:r>
          </a:p>
        </p:txBody>
      </p:sp>
      <p:pic>
        <p:nvPicPr>
          <p:cNvPr id="3" name="Picture 2">
            <a:extLst>
              <a:ext uri="{FF2B5EF4-FFF2-40B4-BE49-F238E27FC236}">
                <a16:creationId xmlns:a16="http://schemas.microsoft.com/office/drawing/2014/main" id="{8A261520-DEBE-4533-829B-A73288A2F588}"/>
              </a:ext>
            </a:extLst>
          </p:cNvPr>
          <p:cNvPicPr>
            <a:picLocks noChangeAspect="1"/>
          </p:cNvPicPr>
          <p:nvPr/>
        </p:nvPicPr>
        <p:blipFill>
          <a:blip r:embed="rId2"/>
          <a:stretch>
            <a:fillRect/>
          </a:stretch>
        </p:blipFill>
        <p:spPr>
          <a:xfrm>
            <a:off x="1687442" y="1079190"/>
            <a:ext cx="7773429" cy="5125582"/>
          </a:xfrm>
          <a:prstGeom prst="rect">
            <a:avLst/>
          </a:prstGeom>
        </p:spPr>
      </p:pic>
    </p:spTree>
    <p:extLst>
      <p:ext uri="{BB962C8B-B14F-4D97-AF65-F5344CB8AC3E}">
        <p14:creationId xmlns:p14="http://schemas.microsoft.com/office/powerpoint/2010/main" val="2652301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5A856A-78D6-4BE5-AEBB-D687A2FC3651}"/>
              </a:ext>
            </a:extLst>
          </p:cNvPr>
          <p:cNvSpPr txBox="1"/>
          <p:nvPr/>
        </p:nvSpPr>
        <p:spPr>
          <a:xfrm>
            <a:off x="516209" y="261460"/>
            <a:ext cx="1065032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Furniture Layout: Flexible Setup. Active Learning Poster   </a:t>
            </a:r>
          </a:p>
        </p:txBody>
      </p:sp>
      <p:pic>
        <p:nvPicPr>
          <p:cNvPr id="2" name="Picture 1">
            <a:extLst>
              <a:ext uri="{FF2B5EF4-FFF2-40B4-BE49-F238E27FC236}">
                <a16:creationId xmlns:a16="http://schemas.microsoft.com/office/drawing/2014/main" id="{2CE05640-D085-48AA-B469-6F781EA6191F}"/>
              </a:ext>
            </a:extLst>
          </p:cNvPr>
          <p:cNvPicPr>
            <a:picLocks noChangeAspect="1"/>
          </p:cNvPicPr>
          <p:nvPr/>
        </p:nvPicPr>
        <p:blipFill>
          <a:blip r:embed="rId2"/>
          <a:stretch>
            <a:fillRect/>
          </a:stretch>
        </p:blipFill>
        <p:spPr>
          <a:xfrm>
            <a:off x="1862089" y="1707401"/>
            <a:ext cx="6946934" cy="4889139"/>
          </a:xfrm>
          <a:prstGeom prst="rect">
            <a:avLst/>
          </a:prstGeom>
        </p:spPr>
      </p:pic>
    </p:spTree>
    <p:extLst>
      <p:ext uri="{BB962C8B-B14F-4D97-AF65-F5344CB8AC3E}">
        <p14:creationId xmlns:p14="http://schemas.microsoft.com/office/powerpoint/2010/main" val="2578055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A54E43-1D1B-43FF-A9BD-25D8AE729F98}"/>
              </a:ext>
            </a:extLst>
          </p:cNvPr>
          <p:cNvSpPr txBox="1"/>
          <p:nvPr/>
        </p:nvSpPr>
        <p:spPr>
          <a:xfrm>
            <a:off x="212300" y="277949"/>
            <a:ext cx="1021700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100" dirty="0">
                <a:solidFill>
                  <a:prstClr val="black"/>
                </a:solidFill>
                <a:latin typeface="Arial" panose="020B0604020202020204" pitchFamily="34" charset="0"/>
                <a:cs typeface="Arial" panose="020B0604020202020204" pitchFamily="34" charset="0"/>
              </a:rPr>
              <a:t>Learning Environments</a:t>
            </a: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Support</a:t>
            </a:r>
          </a:p>
        </p:txBody>
      </p:sp>
      <p:pic>
        <p:nvPicPr>
          <p:cNvPr id="23" name="Graphic 22" descr="Chat">
            <a:extLst>
              <a:ext uri="{FF2B5EF4-FFF2-40B4-BE49-F238E27FC236}">
                <a16:creationId xmlns:a16="http://schemas.microsoft.com/office/drawing/2014/main" id="{923726C1-CC1D-40D7-B3AE-99C0BB9D3F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737" y="2413610"/>
            <a:ext cx="834785" cy="834785"/>
          </a:xfrm>
          <a:prstGeom prst="rect">
            <a:avLst/>
          </a:prstGeom>
        </p:spPr>
      </p:pic>
      <p:sp>
        <p:nvSpPr>
          <p:cNvPr id="36" name="TextBox 35">
            <a:extLst>
              <a:ext uri="{FF2B5EF4-FFF2-40B4-BE49-F238E27FC236}">
                <a16:creationId xmlns:a16="http://schemas.microsoft.com/office/drawing/2014/main" id="{73C5BD9F-EE75-4D61-9A8D-FB2EC0C11593}"/>
              </a:ext>
            </a:extLst>
          </p:cNvPr>
          <p:cNvSpPr txBox="1"/>
          <p:nvPr/>
        </p:nvSpPr>
        <p:spPr>
          <a:xfrm>
            <a:off x="1208591" y="1417231"/>
            <a:ext cx="1007163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prstClr val="black"/>
                </a:solidFill>
                <a:latin typeface="Arial" panose="020B0604020202020204" pitchFamily="34" charset="0"/>
                <a:cs typeface="Arial" panose="020B0604020202020204" pitchFamily="34" charset="0"/>
              </a:rPr>
              <a:t>Learning Environments</a:t>
            </a:r>
            <a:r>
              <a:rPr kumimoji="0" lang="en-AU" sz="16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here to assist and support you at any time.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prstClr val="black"/>
                </a:solidFill>
                <a:latin typeface="Arial" panose="020B0604020202020204" pitchFamily="34" charset="0"/>
                <a:cs typeface="Arial" panose="020B0604020202020204" pitchFamily="34" charset="0"/>
              </a:rPr>
              <a:t>Email </a:t>
            </a:r>
            <a:r>
              <a:rPr lang="en-AU" sz="1600" dirty="0">
                <a:solidFill>
                  <a:prstClr val="black"/>
                </a:solidFill>
                <a:latin typeface="Arial" panose="020B0604020202020204" pitchFamily="34" charset="0"/>
                <a:cs typeface="Arial" panose="020B0604020202020204" pitchFamily="34" charset="0"/>
                <a:hlinkClick r:id="rId4"/>
              </a:rPr>
              <a:t>learningenvironments@unsw.com.au</a:t>
            </a:r>
            <a:r>
              <a:rPr lang="en-AU" sz="1600" dirty="0">
                <a:solidFill>
                  <a:prstClr val="black"/>
                </a:solidFill>
                <a:latin typeface="Arial" panose="020B060402020202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lang="en-AU" sz="1600" dirty="0">
                <a:solidFill>
                  <a:prstClr val="black"/>
                </a:solidFill>
                <a:latin typeface="Arial" panose="020B0604020202020204" pitchFamily="34" charset="0"/>
                <a:cs typeface="Arial" panose="020B0604020202020204" pitchFamily="34" charset="0"/>
              </a:rPr>
              <a:t> </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feedback form on </a:t>
            </a:r>
            <a:r>
              <a:rPr lang="en-AU" sz="1600"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www.learningenvironments.com.au/contact-us</a:t>
            </a:r>
            <a:r>
              <a:rPr lang="en-AU" sz="1600" dirty="0">
                <a:solidFill>
                  <a:schemeClr val="accent1"/>
                </a:solidFill>
                <a:latin typeface="Arial" panose="020B060402020202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Explore more </a:t>
            </a:r>
            <a:r>
              <a:rPr lang="en-AU" sz="1600" dirty="0">
                <a:solidFill>
                  <a:prstClr val="black"/>
                </a:solidFill>
                <a:latin typeface="Arial" panose="020B0604020202020204" pitchFamily="34" charset="0"/>
                <a:cs typeface="Arial" panose="020B0604020202020204" pitchFamily="34" charset="0"/>
              </a:rPr>
              <a:t>about teaching spaces and resources on</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AU" sz="1600" dirty="0">
                <a:solidFill>
                  <a:schemeClr val="accent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www.learningenvironments.com.au</a:t>
            </a:r>
            <a:r>
              <a:rPr lang="en-AU" sz="1600" dirty="0">
                <a:solidFill>
                  <a:schemeClr val="accent1"/>
                </a:solidFill>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descr="Internet">
            <a:extLst>
              <a:ext uri="{FF2B5EF4-FFF2-40B4-BE49-F238E27FC236}">
                <a16:creationId xmlns:a16="http://schemas.microsoft.com/office/drawing/2014/main" id="{EF6C5BD5-100C-4204-B69C-B92A0CD8CF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271" y="3162324"/>
            <a:ext cx="834786" cy="834786"/>
          </a:xfrm>
          <a:prstGeom prst="rect">
            <a:avLst/>
          </a:prstGeom>
        </p:spPr>
      </p:pic>
      <p:pic>
        <p:nvPicPr>
          <p:cNvPr id="3" name="Graphic 2" descr="Envelope">
            <a:extLst>
              <a:ext uri="{FF2B5EF4-FFF2-40B4-BE49-F238E27FC236}">
                <a16:creationId xmlns:a16="http://schemas.microsoft.com/office/drawing/2014/main" id="{2539FD41-EBB7-40D9-A12D-008085F026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026" y="1749937"/>
            <a:ext cx="706193" cy="706193"/>
          </a:xfrm>
          <a:prstGeom prst="rect">
            <a:avLst/>
          </a:prstGeom>
        </p:spPr>
      </p:pic>
    </p:spTree>
    <p:extLst>
      <p:ext uri="{BB962C8B-B14F-4D97-AF65-F5344CB8AC3E}">
        <p14:creationId xmlns:p14="http://schemas.microsoft.com/office/powerpoint/2010/main" val="159907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516209" y="261460"/>
            <a:ext cx="78582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Agenda</a:t>
            </a:r>
          </a:p>
        </p:txBody>
      </p:sp>
      <p:sp>
        <p:nvSpPr>
          <p:cNvPr id="4" name="TextBox 3">
            <a:extLst>
              <a:ext uri="{FF2B5EF4-FFF2-40B4-BE49-F238E27FC236}">
                <a16:creationId xmlns:a16="http://schemas.microsoft.com/office/drawing/2014/main" id="{E2D83DCD-0D55-40EA-A7EC-BB367D5863A0}"/>
              </a:ext>
            </a:extLst>
          </p:cNvPr>
          <p:cNvSpPr txBox="1"/>
          <p:nvPr/>
        </p:nvSpPr>
        <p:spPr>
          <a:xfrm>
            <a:off x="1377584" y="1260575"/>
            <a:ext cx="9436831" cy="4401205"/>
          </a:xfrm>
          <a:prstGeom prst="rect">
            <a:avLst/>
          </a:prstGeom>
          <a:noFill/>
        </p:spPr>
        <p:txBody>
          <a:bodyPr wrap="square" rtlCol="0">
            <a:spAutoFit/>
          </a:bodyPr>
          <a:lstStyle/>
          <a:p>
            <a:pPr lvl="1"/>
            <a:endParaRPr lang="en-AU" sz="2000" b="1" dirty="0">
              <a:solidFill>
                <a:schemeClr val="accent4">
                  <a:lumMod val="75000"/>
                </a:schemeClr>
              </a:solidFill>
              <a:latin typeface="Arial" panose="020B0604020202020204" pitchFamily="34" charset="0"/>
              <a:cs typeface="Arial" panose="020B0604020202020204" pitchFamily="34" charset="0"/>
            </a:endParaRPr>
          </a:p>
          <a:p>
            <a:pPr marL="914400" lvl="1" indent="-457200">
              <a:buFont typeface="+mj-lt"/>
              <a:buAutoNum type="arabicPeriod"/>
            </a:pPr>
            <a:r>
              <a:rPr lang="en-AU" sz="2000" b="1" dirty="0">
                <a:solidFill>
                  <a:schemeClr val="accent4">
                    <a:lumMod val="75000"/>
                  </a:schemeClr>
                </a:solidFill>
                <a:latin typeface="Arial" panose="020B0604020202020204" pitchFamily="34" charset="0"/>
                <a:cs typeface="Arial" panose="020B0604020202020204" pitchFamily="34" charset="0"/>
              </a:rPr>
              <a:t>What is the Active Learning Initiative?</a:t>
            </a:r>
          </a:p>
          <a:p>
            <a:pPr marL="914400" lvl="1" indent="-457200">
              <a:buFont typeface="+mj-lt"/>
              <a:buAutoNum type="arabicPeriod"/>
            </a:pPr>
            <a:endParaRPr lang="en-AU" sz="2000" b="1" dirty="0">
              <a:solidFill>
                <a:schemeClr val="accent4">
                  <a:lumMod val="75000"/>
                </a:schemeClr>
              </a:solidFill>
              <a:latin typeface="Arial" panose="020B0604020202020204" pitchFamily="34" charset="0"/>
              <a:cs typeface="Arial" panose="020B0604020202020204" pitchFamily="34" charset="0"/>
            </a:endParaRPr>
          </a:p>
          <a:p>
            <a:pPr marL="914400" lvl="1" indent="-457200">
              <a:buFont typeface="+mj-lt"/>
              <a:buAutoNum type="arabicPeriod"/>
            </a:pPr>
            <a:r>
              <a:rPr lang="en-AU" sz="2000" b="1" dirty="0">
                <a:solidFill>
                  <a:schemeClr val="accent4">
                    <a:lumMod val="75000"/>
                  </a:schemeClr>
                </a:solidFill>
                <a:latin typeface="Arial" panose="020B0604020202020204" pitchFamily="34" charset="0"/>
                <a:cs typeface="Arial" panose="020B0604020202020204" pitchFamily="34" charset="0"/>
              </a:rPr>
              <a:t>How to make your virtual class ‘active’ using Blackboard Collaborate</a:t>
            </a:r>
          </a:p>
          <a:p>
            <a:pPr marL="914400" lvl="1" indent="-457200">
              <a:buFont typeface="+mj-lt"/>
              <a:buAutoNum type="arabicPeriod"/>
            </a:pPr>
            <a:endParaRPr lang="en-AU" sz="2000" b="1" dirty="0">
              <a:solidFill>
                <a:schemeClr val="accent4">
                  <a:lumMod val="75000"/>
                </a:schemeClr>
              </a:solidFill>
              <a:latin typeface="Arial" panose="020B0604020202020204" pitchFamily="34" charset="0"/>
              <a:cs typeface="Arial" panose="020B0604020202020204" pitchFamily="34" charset="0"/>
            </a:endParaRPr>
          </a:p>
          <a:p>
            <a:pPr marL="914400" lvl="1" indent="-457200">
              <a:buFont typeface="+mj-lt"/>
              <a:buAutoNum type="arabicPeriod"/>
            </a:pPr>
            <a:r>
              <a:rPr lang="en-AU" sz="2000" b="1" dirty="0">
                <a:solidFill>
                  <a:schemeClr val="accent4">
                    <a:lumMod val="75000"/>
                  </a:schemeClr>
                </a:solidFill>
                <a:latin typeface="Arial" panose="020B0604020202020204" pitchFamily="34" charset="0"/>
                <a:cs typeface="Arial" panose="020B0604020202020204" pitchFamily="34" charset="0"/>
              </a:rPr>
              <a:t>Q &amp; A Session </a:t>
            </a:r>
          </a:p>
          <a:p>
            <a:pPr marL="914400" lvl="1" indent="-457200">
              <a:buFont typeface="+mj-lt"/>
              <a:buAutoNum type="arabicPeriod"/>
            </a:pPr>
            <a:endParaRPr lang="en-AU" sz="2000" b="1" dirty="0">
              <a:solidFill>
                <a:schemeClr val="accent4">
                  <a:lumMod val="75000"/>
                </a:schemeClr>
              </a:solidFill>
              <a:latin typeface="Arial" panose="020B0604020202020204" pitchFamily="34" charset="0"/>
              <a:cs typeface="Arial" panose="020B0604020202020204" pitchFamily="34" charset="0"/>
            </a:endParaRPr>
          </a:p>
          <a:p>
            <a:pPr marL="914400" lvl="1" indent="-457200">
              <a:buFont typeface="+mj-lt"/>
              <a:buAutoNum type="arabicPeriod"/>
            </a:pPr>
            <a:r>
              <a:rPr lang="en-AU" sz="2000" b="1" dirty="0">
                <a:solidFill>
                  <a:schemeClr val="accent4">
                    <a:lumMod val="75000"/>
                  </a:schemeClr>
                </a:solidFill>
                <a:latin typeface="Arial" panose="020B0604020202020204" pitchFamily="34" charset="0"/>
                <a:cs typeface="Arial" panose="020B0604020202020204" pitchFamily="34" charset="0"/>
              </a:rPr>
              <a:t>Active Learning Tools and Resources</a:t>
            </a:r>
          </a:p>
          <a:p>
            <a:pPr marL="914400" lvl="1" indent="-457200">
              <a:buFont typeface="+mj-lt"/>
              <a:buAutoNum type="arabicPeriod"/>
            </a:pPr>
            <a:endParaRPr lang="en-AU" sz="2000" b="1" dirty="0">
              <a:solidFill>
                <a:schemeClr val="accent4">
                  <a:lumMod val="75000"/>
                </a:schemeClr>
              </a:solidFill>
              <a:latin typeface="Arial" panose="020B0604020202020204" pitchFamily="34" charset="0"/>
              <a:cs typeface="Arial" panose="020B0604020202020204" pitchFamily="34" charset="0"/>
            </a:endParaRPr>
          </a:p>
          <a:p>
            <a:pPr marL="914400" lvl="1" indent="-457200">
              <a:buFont typeface="+mj-lt"/>
              <a:buAutoNum type="arabicPeriod"/>
            </a:pPr>
            <a:r>
              <a:rPr lang="en-AU" sz="2000" b="1" dirty="0">
                <a:solidFill>
                  <a:schemeClr val="accent4">
                    <a:lumMod val="75000"/>
                  </a:schemeClr>
                </a:solidFill>
                <a:latin typeface="Arial" panose="020B0604020202020204" pitchFamily="34" charset="0"/>
                <a:cs typeface="Arial" panose="020B0604020202020204" pitchFamily="34" charset="0"/>
              </a:rPr>
              <a:t>Q &amp; A Session</a:t>
            </a:r>
          </a:p>
          <a:p>
            <a:pPr lvl="1"/>
            <a:r>
              <a:rPr lang="en-AU" sz="2000" b="1" dirty="0">
                <a:solidFill>
                  <a:schemeClr val="accent4">
                    <a:lumMod val="75000"/>
                  </a:schemeClr>
                </a:solidFill>
                <a:latin typeface="Arial" panose="020B0604020202020204" pitchFamily="34" charset="0"/>
                <a:cs typeface="Arial" panose="020B0604020202020204" pitchFamily="34" charset="0"/>
              </a:rPr>
              <a:t> </a:t>
            </a:r>
          </a:p>
          <a:p>
            <a:pPr lvl="1"/>
            <a:r>
              <a:rPr lang="en-AU" sz="2000" dirty="0">
                <a:latin typeface="Arial" panose="020B0604020202020204" pitchFamily="34" charset="0"/>
                <a:cs typeface="Arial" panose="020B0604020202020204" pitchFamily="34" charset="0"/>
              </a:rPr>
              <a:t>					</a:t>
            </a:r>
          </a:p>
          <a:p>
            <a:pPr lvl="1"/>
            <a:r>
              <a:rPr lang="en-AU" sz="2000" dirty="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a:p>
            <a:pPr lvl="1"/>
            <a:endParaRPr lang="en-AU" sz="2000" dirty="0">
              <a:latin typeface="Arial" panose="020B0604020202020204" pitchFamily="34" charset="0"/>
              <a:cs typeface="Arial" panose="020B0604020202020204" pitchFamily="34" charset="0"/>
            </a:endParaRPr>
          </a:p>
        </p:txBody>
      </p:sp>
      <p:pic>
        <p:nvPicPr>
          <p:cNvPr id="5" name="Graphic 4" descr="Document">
            <a:extLst>
              <a:ext uri="{FF2B5EF4-FFF2-40B4-BE49-F238E27FC236}">
                <a16:creationId xmlns:a16="http://schemas.microsoft.com/office/drawing/2014/main" id="{A30EA482-4F73-4C29-ADF1-C815CAA82A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057" y="1648436"/>
            <a:ext cx="1780564" cy="1780564"/>
          </a:xfrm>
          <a:prstGeom prst="rect">
            <a:avLst/>
          </a:prstGeom>
        </p:spPr>
      </p:pic>
    </p:spTree>
    <p:extLst>
      <p:ext uri="{BB962C8B-B14F-4D97-AF65-F5344CB8AC3E}">
        <p14:creationId xmlns:p14="http://schemas.microsoft.com/office/powerpoint/2010/main" val="116467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411843" y="1108748"/>
            <a:ext cx="10972799" cy="317009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40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40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rPr>
              <a:t>		Q &amp; A Session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AU"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Graphic 4" descr="Customer review">
            <a:extLst>
              <a:ext uri="{FF2B5EF4-FFF2-40B4-BE49-F238E27FC236}">
                <a16:creationId xmlns:a16="http://schemas.microsoft.com/office/drawing/2014/main" id="{9D9E7158-696B-4B28-B18A-60D532BCDD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2406" y="2994434"/>
            <a:ext cx="1615935" cy="1615935"/>
          </a:xfrm>
          <a:prstGeom prst="rect">
            <a:avLst/>
          </a:prstGeom>
        </p:spPr>
      </p:pic>
    </p:spTree>
    <p:extLst>
      <p:ext uri="{BB962C8B-B14F-4D97-AF65-F5344CB8AC3E}">
        <p14:creationId xmlns:p14="http://schemas.microsoft.com/office/powerpoint/2010/main" val="240563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EC68F-E9EF-CA4D-BBF6-FCC992F431A9}"/>
              </a:ext>
            </a:extLst>
          </p:cNvPr>
          <p:cNvSpPr txBox="1"/>
          <p:nvPr/>
        </p:nvSpPr>
        <p:spPr>
          <a:xfrm>
            <a:off x="85199" y="2591386"/>
            <a:ext cx="785828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UNSW Active Learning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Supporting Academic staff in Active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Spaces</a:t>
            </a:r>
          </a:p>
        </p:txBody>
      </p:sp>
      <p:sp>
        <p:nvSpPr>
          <p:cNvPr id="3" name="TextBox 2">
            <a:extLst>
              <a:ext uri="{FF2B5EF4-FFF2-40B4-BE49-F238E27FC236}">
                <a16:creationId xmlns:a16="http://schemas.microsoft.com/office/drawing/2014/main" id="{926633B7-9826-284F-A8BB-FA669CB6DC8A}"/>
              </a:ext>
            </a:extLst>
          </p:cNvPr>
          <p:cNvSpPr txBox="1"/>
          <p:nvPr/>
        </p:nvSpPr>
        <p:spPr>
          <a:xfrm>
            <a:off x="85199" y="5598875"/>
            <a:ext cx="5175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Mono" pitchFamily="2" charset="0"/>
                <a:cs typeface="Arial" panose="020B0604020202020204" pitchFamily="34" charset="0"/>
              </a:rPr>
              <a:t>Thank you</a:t>
            </a:r>
          </a:p>
        </p:txBody>
      </p:sp>
      <p:sp>
        <p:nvSpPr>
          <p:cNvPr id="4" name="Rectangle 3">
            <a:extLst>
              <a:ext uri="{FF2B5EF4-FFF2-40B4-BE49-F238E27FC236}">
                <a16:creationId xmlns:a16="http://schemas.microsoft.com/office/drawing/2014/main" id="{2A4478A5-5FDC-FA4A-9E1C-F9EE25840522}"/>
              </a:ext>
            </a:extLst>
          </p:cNvPr>
          <p:cNvSpPr/>
          <p:nvPr/>
        </p:nvSpPr>
        <p:spPr>
          <a:xfrm>
            <a:off x="6783977" y="0"/>
            <a:ext cx="5408023" cy="6858000"/>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CC993D-42AB-A747-A84F-B28F856910A0}"/>
              </a:ext>
            </a:extLst>
          </p:cNvPr>
          <p:cNvSpPr txBox="1"/>
          <p:nvPr/>
        </p:nvSpPr>
        <p:spPr>
          <a:xfrm>
            <a:off x="7590102" y="3429000"/>
            <a:ext cx="37957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Roboto Mono" pitchFamily="2" charset="0"/>
                <a:cs typeface="Arial" panose="020B0604020202020204" pitchFamily="34" charset="0"/>
              </a:rPr>
              <a:t>Image goes here</a:t>
            </a:r>
          </a:p>
        </p:txBody>
      </p:sp>
      <p:pic>
        <p:nvPicPr>
          <p:cNvPr id="8" name="Picture 7" descr="A group of people sitting at a table&#10;&#10;Description automatically generated">
            <a:extLst>
              <a:ext uri="{FF2B5EF4-FFF2-40B4-BE49-F238E27FC236}">
                <a16:creationId xmlns:a16="http://schemas.microsoft.com/office/drawing/2014/main" id="{9F40DDBD-5C58-4DE3-AC18-EEEBBBF7D964}"/>
              </a:ext>
            </a:extLst>
          </p:cNvPr>
          <p:cNvPicPr>
            <a:picLocks noChangeAspect="1"/>
          </p:cNvPicPr>
          <p:nvPr/>
        </p:nvPicPr>
        <p:blipFill>
          <a:blip r:embed="rId3"/>
          <a:stretch>
            <a:fillRect/>
          </a:stretch>
        </p:blipFill>
        <p:spPr>
          <a:xfrm>
            <a:off x="6783977" y="0"/>
            <a:ext cx="5408024" cy="6858000"/>
          </a:xfrm>
          <a:prstGeom prst="rect">
            <a:avLst/>
          </a:prstGeom>
        </p:spPr>
      </p:pic>
    </p:spTree>
    <p:extLst>
      <p:ext uri="{BB962C8B-B14F-4D97-AF65-F5344CB8AC3E}">
        <p14:creationId xmlns:p14="http://schemas.microsoft.com/office/powerpoint/2010/main" val="222209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A54E43-1D1B-43FF-A9BD-25D8AE729F98}"/>
              </a:ext>
            </a:extLst>
          </p:cNvPr>
          <p:cNvSpPr txBox="1"/>
          <p:nvPr/>
        </p:nvSpPr>
        <p:spPr>
          <a:xfrm>
            <a:off x="193729" y="277949"/>
            <a:ext cx="11160907"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the Active Learning Initiative?</a:t>
            </a:r>
          </a:p>
        </p:txBody>
      </p:sp>
      <p:sp>
        <p:nvSpPr>
          <p:cNvPr id="26" name="TextBox 25">
            <a:extLst>
              <a:ext uri="{FF2B5EF4-FFF2-40B4-BE49-F238E27FC236}">
                <a16:creationId xmlns:a16="http://schemas.microsoft.com/office/drawing/2014/main" id="{F5B89D88-E1C1-4335-9CA3-500518342E52}"/>
              </a:ext>
            </a:extLst>
          </p:cNvPr>
          <p:cNvSpPr txBox="1"/>
          <p:nvPr/>
        </p:nvSpPr>
        <p:spPr>
          <a:xfrm>
            <a:off x="545217" y="1329805"/>
            <a:ext cx="10721319" cy="4524315"/>
          </a:xfrm>
          <a:prstGeom prst="rect">
            <a:avLst/>
          </a:prstGeom>
          <a:noFill/>
        </p:spPr>
        <p:txBody>
          <a:bodyPr wrap="square" rtlCol="0">
            <a:spAutoFit/>
          </a:bodyPr>
          <a:lstStyle/>
          <a:p>
            <a:pPr marL="1200150" lvl="2"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The Active Learning Initiative was established to address some of the challenges faced by academics in the use and adoption of active learning spaces available on UNSW’s Kensington campus. These include:  </a:t>
            </a:r>
          </a:p>
          <a:p>
            <a:pPr>
              <a:defRPr/>
            </a:pPr>
            <a:endParaRPr lang="en-AU" sz="1600" dirty="0">
              <a:solidFill>
                <a:prstClr val="black"/>
              </a:solidFill>
              <a:latin typeface="Arial" panose="020B0604020202020204" pitchFamily="34" charset="0"/>
              <a:cs typeface="Arial" panose="020B0604020202020204" pitchFamily="34" charset="0"/>
            </a:endParaRPr>
          </a:p>
          <a:p>
            <a:pPr marL="1657350" lvl="3"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Awareness about the types of space available and how they can be accessed</a:t>
            </a:r>
          </a:p>
          <a:p>
            <a:pPr marL="1657350" lvl="3"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Support with the effective use of the technology within these spaces</a:t>
            </a:r>
          </a:p>
          <a:p>
            <a:pPr marL="1657350" lvl="3"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Lack of awareness on latest trends in teaching and learning and exemplars from within UNSW on effective active learning techniques in the classroom </a:t>
            </a:r>
          </a:p>
          <a:p>
            <a:pPr marL="1657350" lvl="3"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Guides, examples, information, evidence and academic evaluations on how these spaces are improving learning outcomes, student satisfaction and the Scientia Educational experience</a:t>
            </a:r>
          </a:p>
          <a:p>
            <a:pPr lvl="1">
              <a:defRPr/>
            </a:pPr>
            <a:endParaRPr lang="en-AU" sz="1600" dirty="0">
              <a:solidFill>
                <a:prstClr val="black"/>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The Active Learning Initiative works with academics to support the adoption and practice of an active learning pedagogy by forming links and leveraging from other initiatives within the UNSW community like summative peer review, educational-focused positions, and academic development.</a:t>
            </a:r>
          </a:p>
          <a:p>
            <a:pPr marL="285750" indent="-285750">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a:defRPr/>
            </a:pPr>
            <a:endParaRPr lang="en-AU" sz="1600" dirty="0">
              <a:solidFill>
                <a:prstClr val="black"/>
              </a:solidFill>
              <a:latin typeface="Arial" panose="020B0604020202020204" pitchFamily="34" charset="0"/>
              <a:cs typeface="Arial" panose="020B0604020202020204" pitchFamily="34" charset="0"/>
            </a:endParaRPr>
          </a:p>
          <a:p>
            <a:pPr>
              <a:defRPr/>
            </a:pPr>
            <a:endParaRPr lang="en-AU" sz="1600" dirty="0">
              <a:solidFill>
                <a:prstClr val="black"/>
              </a:solidFill>
              <a:latin typeface="Arial" panose="020B0604020202020204" pitchFamily="34" charset="0"/>
              <a:cs typeface="Arial" panose="020B0604020202020204" pitchFamily="34" charset="0"/>
            </a:endParaRPr>
          </a:p>
          <a:p>
            <a:pPr>
              <a:defRPr/>
            </a:pPr>
            <a:endParaRPr lang="en-AU" sz="1600" dirty="0">
              <a:solidFill>
                <a:prstClr val="black"/>
              </a:solidFill>
              <a:latin typeface="Arial" panose="020B0604020202020204" pitchFamily="34" charset="0"/>
              <a:cs typeface="Arial" panose="020B0604020202020204" pitchFamily="34" charset="0"/>
            </a:endParaRPr>
          </a:p>
        </p:txBody>
      </p:sp>
      <p:pic>
        <p:nvPicPr>
          <p:cNvPr id="4" name="Graphic 3" descr="Meeting">
            <a:extLst>
              <a:ext uri="{FF2B5EF4-FFF2-40B4-BE49-F238E27FC236}">
                <a16:creationId xmlns:a16="http://schemas.microsoft.com/office/drawing/2014/main" id="{99AFBF61-7EFC-4134-960F-BF31D98D15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438" y="1166841"/>
            <a:ext cx="1422449" cy="1422449"/>
          </a:xfrm>
          <a:prstGeom prst="rect">
            <a:avLst/>
          </a:prstGeom>
        </p:spPr>
      </p:pic>
    </p:spTree>
    <p:extLst>
      <p:ext uri="{BB962C8B-B14F-4D97-AF65-F5344CB8AC3E}">
        <p14:creationId xmlns:p14="http://schemas.microsoft.com/office/powerpoint/2010/main" val="311799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411843" y="1108748"/>
            <a:ext cx="10972799" cy="3170099"/>
          </a:xfrm>
          <a:prstGeom prst="rect">
            <a:avLst/>
          </a:prstGeom>
          <a:noFill/>
        </p:spPr>
        <p:txBody>
          <a:bodyPr wrap="square" rtlCol="0">
            <a:spAutoFit/>
          </a:bodyPr>
          <a:lstStyle/>
          <a:p>
            <a:pPr lvl="1"/>
            <a:r>
              <a:rPr lang="en-AU" sz="4000" b="1" dirty="0">
                <a:solidFill>
                  <a:schemeClr val="accent4">
                    <a:lumMod val="75000"/>
                  </a:schemeClr>
                </a:solidFill>
                <a:latin typeface="Arial" panose="020B0604020202020204" pitchFamily="34" charset="0"/>
                <a:cs typeface="Arial" panose="020B0604020202020204" pitchFamily="34" charset="0"/>
              </a:rPr>
              <a:t>How to make your virtual class </a:t>
            </a:r>
          </a:p>
          <a:p>
            <a:pPr lvl="1"/>
            <a:r>
              <a:rPr lang="en-AU" sz="4000" b="1" dirty="0">
                <a:solidFill>
                  <a:schemeClr val="accent4">
                    <a:lumMod val="75000"/>
                  </a:schemeClr>
                </a:solidFill>
                <a:latin typeface="Arial" panose="020B0604020202020204" pitchFamily="34" charset="0"/>
                <a:cs typeface="Arial" panose="020B0604020202020204" pitchFamily="34" charset="0"/>
              </a:rPr>
              <a:t>‘active’ using </a:t>
            </a:r>
          </a:p>
          <a:p>
            <a:pPr lvl="1"/>
            <a:r>
              <a:rPr lang="en-AU" sz="4000" b="1" dirty="0">
                <a:solidFill>
                  <a:schemeClr val="accent4">
                    <a:lumMod val="75000"/>
                  </a:schemeClr>
                </a:solidFill>
                <a:latin typeface="Arial" panose="020B0604020202020204" pitchFamily="34" charset="0"/>
                <a:cs typeface="Arial" panose="020B0604020202020204" pitchFamily="34" charset="0"/>
              </a:rPr>
              <a:t>Blackboard Collaborate</a:t>
            </a:r>
          </a:p>
          <a:p>
            <a:pPr lvl="1"/>
            <a:endParaRPr lang="en-AU" sz="4000" b="1" dirty="0">
              <a:latin typeface="Arial" panose="020B0604020202020204" pitchFamily="34" charset="0"/>
              <a:cs typeface="Arial" panose="020B0604020202020204" pitchFamily="34" charset="0"/>
            </a:endParaRPr>
          </a:p>
          <a:p>
            <a:pPr lvl="1"/>
            <a:r>
              <a:rPr lang="en-AU" sz="4000" b="1" dirty="0">
                <a:latin typeface="Arial" panose="020B0604020202020204" pitchFamily="34" charset="0"/>
                <a:cs typeface="Arial" panose="020B0604020202020204" pitchFamily="34" charset="0"/>
              </a:rPr>
              <a:t>						</a:t>
            </a:r>
            <a:endParaRPr lang="en-AU"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B9A3B14-5360-4C15-9EE8-FD01E110FCE2}"/>
              </a:ext>
            </a:extLst>
          </p:cNvPr>
          <p:cNvPicPr>
            <a:picLocks noChangeAspect="1"/>
          </p:cNvPicPr>
          <p:nvPr/>
        </p:nvPicPr>
        <p:blipFill>
          <a:blip r:embed="rId2"/>
          <a:stretch>
            <a:fillRect/>
          </a:stretch>
        </p:blipFill>
        <p:spPr>
          <a:xfrm>
            <a:off x="8496786" y="3429000"/>
            <a:ext cx="1743607" cy="1737511"/>
          </a:xfrm>
          <a:prstGeom prst="rect">
            <a:avLst/>
          </a:prstGeom>
        </p:spPr>
      </p:pic>
    </p:spTree>
    <p:extLst>
      <p:ext uri="{BB962C8B-B14F-4D97-AF65-F5344CB8AC3E}">
        <p14:creationId xmlns:p14="http://schemas.microsoft.com/office/powerpoint/2010/main" val="2531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D83DCD-0D55-40EA-A7EC-BB367D5863A0}"/>
              </a:ext>
            </a:extLst>
          </p:cNvPr>
          <p:cNvSpPr txBox="1"/>
          <p:nvPr/>
        </p:nvSpPr>
        <p:spPr>
          <a:xfrm>
            <a:off x="193730" y="1209128"/>
            <a:ext cx="11081288" cy="338554"/>
          </a:xfrm>
          <a:prstGeom prst="rect">
            <a:avLst/>
          </a:prstGeom>
          <a:noFill/>
        </p:spPr>
        <p:txBody>
          <a:bodyPr wrap="square" rtlCol="0">
            <a:spAutoFit/>
          </a:bodyPr>
          <a:lstStyle/>
          <a:p>
            <a:pPr lvl="0" algn="ctr">
              <a:defRPr/>
            </a:pPr>
            <a:r>
              <a:rPr lang="en-AU" sz="1600" b="1" u="sng" dirty="0">
                <a:solidFill>
                  <a:schemeClr val="accent4">
                    <a:lumMod val="75000"/>
                  </a:schemeClr>
                </a:solidFill>
                <a:latin typeface="Arial" panose="020B0604020202020204" pitchFamily="34" charset="0"/>
                <a:cs typeface="Arial" panose="020B0604020202020204" pitchFamily="34" charset="0"/>
              </a:rPr>
              <a:t>Blackboard Collaborate Ultra tools available to help make your virtual class active</a:t>
            </a:r>
          </a:p>
        </p:txBody>
      </p:sp>
      <p:pic>
        <p:nvPicPr>
          <p:cNvPr id="5" name="Picture 4">
            <a:extLst>
              <a:ext uri="{FF2B5EF4-FFF2-40B4-BE49-F238E27FC236}">
                <a16:creationId xmlns:a16="http://schemas.microsoft.com/office/drawing/2014/main" id="{10CE8AE5-FF97-4B30-9AB7-66C4E0D956CD}"/>
              </a:ext>
            </a:extLst>
          </p:cNvPr>
          <p:cNvPicPr>
            <a:picLocks noChangeAspect="1"/>
          </p:cNvPicPr>
          <p:nvPr/>
        </p:nvPicPr>
        <p:blipFill>
          <a:blip r:embed="rId2"/>
          <a:stretch>
            <a:fillRect/>
          </a:stretch>
        </p:blipFill>
        <p:spPr>
          <a:xfrm>
            <a:off x="2391281" y="4147991"/>
            <a:ext cx="1388086" cy="1324992"/>
          </a:xfrm>
          <a:prstGeom prst="rect">
            <a:avLst/>
          </a:prstGeom>
        </p:spPr>
      </p:pic>
      <p:pic>
        <p:nvPicPr>
          <p:cNvPr id="6" name="Picture 5">
            <a:extLst>
              <a:ext uri="{FF2B5EF4-FFF2-40B4-BE49-F238E27FC236}">
                <a16:creationId xmlns:a16="http://schemas.microsoft.com/office/drawing/2014/main" id="{B22D8337-B333-44E0-9F47-EE8C75D3ADB0}"/>
              </a:ext>
            </a:extLst>
          </p:cNvPr>
          <p:cNvPicPr>
            <a:picLocks noChangeAspect="1"/>
          </p:cNvPicPr>
          <p:nvPr/>
        </p:nvPicPr>
        <p:blipFill>
          <a:blip r:embed="rId3"/>
          <a:stretch>
            <a:fillRect/>
          </a:stretch>
        </p:blipFill>
        <p:spPr>
          <a:xfrm>
            <a:off x="4752683" y="1682292"/>
            <a:ext cx="1353735" cy="1250920"/>
          </a:xfrm>
          <a:prstGeom prst="rect">
            <a:avLst/>
          </a:prstGeom>
        </p:spPr>
      </p:pic>
      <p:pic>
        <p:nvPicPr>
          <p:cNvPr id="7" name="Picture 6">
            <a:extLst>
              <a:ext uri="{FF2B5EF4-FFF2-40B4-BE49-F238E27FC236}">
                <a16:creationId xmlns:a16="http://schemas.microsoft.com/office/drawing/2014/main" id="{AC13ECD5-6560-4CED-BA23-3E0924C5AC39}"/>
              </a:ext>
            </a:extLst>
          </p:cNvPr>
          <p:cNvPicPr>
            <a:picLocks noChangeAspect="1"/>
          </p:cNvPicPr>
          <p:nvPr/>
        </p:nvPicPr>
        <p:blipFill>
          <a:blip r:embed="rId4"/>
          <a:stretch>
            <a:fillRect/>
          </a:stretch>
        </p:blipFill>
        <p:spPr>
          <a:xfrm>
            <a:off x="4717545" y="5271089"/>
            <a:ext cx="1428789" cy="1282662"/>
          </a:xfrm>
          <a:prstGeom prst="rect">
            <a:avLst/>
          </a:prstGeom>
        </p:spPr>
      </p:pic>
      <p:pic>
        <p:nvPicPr>
          <p:cNvPr id="8" name="Picture 7">
            <a:extLst>
              <a:ext uri="{FF2B5EF4-FFF2-40B4-BE49-F238E27FC236}">
                <a16:creationId xmlns:a16="http://schemas.microsoft.com/office/drawing/2014/main" id="{9FB454A2-CFC8-4742-83DE-2A5B1D93EC19}"/>
              </a:ext>
            </a:extLst>
          </p:cNvPr>
          <p:cNvPicPr>
            <a:picLocks noChangeAspect="1"/>
          </p:cNvPicPr>
          <p:nvPr/>
        </p:nvPicPr>
        <p:blipFill>
          <a:blip r:embed="rId5"/>
          <a:stretch>
            <a:fillRect/>
          </a:stretch>
        </p:blipFill>
        <p:spPr>
          <a:xfrm>
            <a:off x="6986023" y="2309450"/>
            <a:ext cx="1212226" cy="1324992"/>
          </a:xfrm>
          <a:prstGeom prst="rect">
            <a:avLst/>
          </a:prstGeom>
        </p:spPr>
      </p:pic>
      <p:pic>
        <p:nvPicPr>
          <p:cNvPr id="10" name="Picture 9">
            <a:extLst>
              <a:ext uri="{FF2B5EF4-FFF2-40B4-BE49-F238E27FC236}">
                <a16:creationId xmlns:a16="http://schemas.microsoft.com/office/drawing/2014/main" id="{B11A7EC7-34F5-4BAD-BADA-35669CEB1367}"/>
              </a:ext>
            </a:extLst>
          </p:cNvPr>
          <p:cNvPicPr>
            <a:picLocks noChangeAspect="1"/>
          </p:cNvPicPr>
          <p:nvPr/>
        </p:nvPicPr>
        <p:blipFill>
          <a:blip r:embed="rId6"/>
          <a:stretch>
            <a:fillRect/>
          </a:stretch>
        </p:blipFill>
        <p:spPr>
          <a:xfrm>
            <a:off x="2555522" y="2207503"/>
            <a:ext cx="1059603" cy="1250920"/>
          </a:xfrm>
          <a:prstGeom prst="rect">
            <a:avLst/>
          </a:prstGeom>
        </p:spPr>
      </p:pic>
      <p:sp>
        <p:nvSpPr>
          <p:cNvPr id="11" name="TextBox 10">
            <a:extLst>
              <a:ext uri="{FF2B5EF4-FFF2-40B4-BE49-F238E27FC236}">
                <a16:creationId xmlns:a16="http://schemas.microsoft.com/office/drawing/2014/main" id="{EDA54E43-1D1B-43FF-A9BD-25D8AE729F98}"/>
              </a:ext>
            </a:extLst>
          </p:cNvPr>
          <p:cNvSpPr txBox="1"/>
          <p:nvPr/>
        </p:nvSpPr>
        <p:spPr>
          <a:xfrm>
            <a:off x="193730" y="277949"/>
            <a:ext cx="1021700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100" dirty="0">
                <a:solidFill>
                  <a:prstClr val="black"/>
                </a:solidFill>
                <a:latin typeface="Arial" panose="020B0604020202020204" pitchFamily="34" charset="0"/>
                <a:cs typeface="Arial" panose="020B0604020202020204" pitchFamily="34" charset="0"/>
              </a:rPr>
              <a:t>How to make your virtual class active</a:t>
            </a:r>
            <a:endPar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F41E6BB-69F4-45D8-8085-47FE92FF5425}"/>
              </a:ext>
            </a:extLst>
          </p:cNvPr>
          <p:cNvPicPr>
            <a:picLocks noChangeAspect="1"/>
          </p:cNvPicPr>
          <p:nvPr/>
        </p:nvPicPr>
        <p:blipFill>
          <a:blip r:embed="rId7"/>
          <a:stretch>
            <a:fillRect/>
          </a:stretch>
        </p:blipFill>
        <p:spPr>
          <a:xfrm>
            <a:off x="7336615" y="4307013"/>
            <a:ext cx="1220838" cy="1165970"/>
          </a:xfrm>
          <a:prstGeom prst="rect">
            <a:avLst/>
          </a:prstGeom>
        </p:spPr>
      </p:pic>
      <p:sp>
        <p:nvSpPr>
          <p:cNvPr id="14" name="TextBox 13">
            <a:extLst>
              <a:ext uri="{FF2B5EF4-FFF2-40B4-BE49-F238E27FC236}">
                <a16:creationId xmlns:a16="http://schemas.microsoft.com/office/drawing/2014/main" id="{3A1D38BF-9664-4729-8CEE-66353B30E82C}"/>
              </a:ext>
            </a:extLst>
          </p:cNvPr>
          <p:cNvSpPr txBox="1"/>
          <p:nvPr/>
        </p:nvSpPr>
        <p:spPr>
          <a:xfrm>
            <a:off x="4623706" y="3200601"/>
            <a:ext cx="1353735" cy="276999"/>
          </a:xfrm>
          <a:prstGeom prst="rect">
            <a:avLst/>
          </a:prstGeom>
          <a:noFill/>
          <a:ln>
            <a:solidFill>
              <a:schemeClr val="tx1">
                <a:lumMod val="95000"/>
                <a:lumOff val="5000"/>
              </a:schemeClr>
            </a:solidFill>
          </a:ln>
        </p:spPr>
        <p:txBody>
          <a:bodyPr wrap="square" rtlCol="0">
            <a:spAutoFit/>
          </a:bodyPr>
          <a:lstStyle/>
          <a:p>
            <a:pPr algn="ctr"/>
            <a:r>
              <a:rPr lang="en-AU" sz="1200" dirty="0">
                <a:latin typeface="Arial" panose="020B0604020202020204" pitchFamily="34" charset="0"/>
                <a:cs typeface="Arial" panose="020B0604020202020204" pitchFamily="34" charset="0"/>
              </a:rPr>
              <a:t>Multiple Choice</a:t>
            </a:r>
          </a:p>
        </p:txBody>
      </p:sp>
      <p:sp>
        <p:nvSpPr>
          <p:cNvPr id="15" name="TextBox 14">
            <a:extLst>
              <a:ext uri="{FF2B5EF4-FFF2-40B4-BE49-F238E27FC236}">
                <a16:creationId xmlns:a16="http://schemas.microsoft.com/office/drawing/2014/main" id="{D3513912-1C5E-4F73-A8B7-72569FD0BD63}"/>
              </a:ext>
            </a:extLst>
          </p:cNvPr>
          <p:cNvSpPr txBox="1"/>
          <p:nvPr/>
        </p:nvSpPr>
        <p:spPr>
          <a:xfrm>
            <a:off x="8400986" y="2709071"/>
            <a:ext cx="1353735" cy="276999"/>
          </a:xfrm>
          <a:prstGeom prst="rect">
            <a:avLst/>
          </a:prstGeom>
          <a:noFill/>
          <a:ln>
            <a:solidFill>
              <a:schemeClr val="tx1">
                <a:lumMod val="95000"/>
                <a:lumOff val="5000"/>
              </a:schemeClr>
            </a:solidFill>
          </a:ln>
        </p:spPr>
        <p:txBody>
          <a:bodyPr wrap="square" rtlCol="0">
            <a:spAutoFit/>
          </a:bodyPr>
          <a:lstStyle/>
          <a:p>
            <a:pPr algn="ctr"/>
            <a:r>
              <a:rPr lang="en-AU" sz="1200" dirty="0">
                <a:latin typeface="Arial" panose="020B0604020202020204" pitchFamily="34" charset="0"/>
                <a:cs typeface="Arial" panose="020B0604020202020204" pitchFamily="34" charset="0"/>
              </a:rPr>
              <a:t>Group Work</a:t>
            </a:r>
          </a:p>
        </p:txBody>
      </p:sp>
      <p:sp>
        <p:nvSpPr>
          <p:cNvPr id="16" name="TextBox 15">
            <a:extLst>
              <a:ext uri="{FF2B5EF4-FFF2-40B4-BE49-F238E27FC236}">
                <a16:creationId xmlns:a16="http://schemas.microsoft.com/office/drawing/2014/main" id="{DB5E65C5-9B0B-4783-9F56-F8D76882C6C0}"/>
              </a:ext>
            </a:extLst>
          </p:cNvPr>
          <p:cNvSpPr txBox="1"/>
          <p:nvPr/>
        </p:nvSpPr>
        <p:spPr>
          <a:xfrm>
            <a:off x="8951735" y="4612999"/>
            <a:ext cx="1353735" cy="461665"/>
          </a:xfrm>
          <a:prstGeom prst="rect">
            <a:avLst/>
          </a:prstGeom>
          <a:noFill/>
          <a:ln>
            <a:solidFill>
              <a:schemeClr val="tx1">
                <a:lumMod val="95000"/>
                <a:lumOff val="5000"/>
              </a:schemeClr>
            </a:solidFill>
          </a:ln>
        </p:spPr>
        <p:txBody>
          <a:bodyPr wrap="square" rtlCol="0">
            <a:spAutoFit/>
          </a:bodyPr>
          <a:lstStyle/>
          <a:p>
            <a:pPr algn="ctr"/>
            <a:r>
              <a:rPr lang="en-AU" sz="1200" dirty="0">
                <a:latin typeface="Arial" panose="020B0604020202020204" pitchFamily="34" charset="0"/>
                <a:cs typeface="Arial" panose="020B0604020202020204" pitchFamily="34" charset="0"/>
              </a:rPr>
              <a:t>Share your computer screen</a:t>
            </a:r>
          </a:p>
        </p:txBody>
      </p:sp>
      <p:sp>
        <p:nvSpPr>
          <p:cNvPr id="17" name="TextBox 16">
            <a:extLst>
              <a:ext uri="{FF2B5EF4-FFF2-40B4-BE49-F238E27FC236}">
                <a16:creationId xmlns:a16="http://schemas.microsoft.com/office/drawing/2014/main" id="{19EC1A07-D7A3-4A5F-818C-C2B7A4B966F9}"/>
              </a:ext>
            </a:extLst>
          </p:cNvPr>
          <p:cNvSpPr txBox="1"/>
          <p:nvPr/>
        </p:nvSpPr>
        <p:spPr>
          <a:xfrm>
            <a:off x="4645923" y="4671987"/>
            <a:ext cx="1353735" cy="276999"/>
          </a:xfrm>
          <a:prstGeom prst="rect">
            <a:avLst/>
          </a:prstGeom>
          <a:noFill/>
          <a:ln>
            <a:solidFill>
              <a:schemeClr val="tx1">
                <a:lumMod val="95000"/>
                <a:lumOff val="5000"/>
              </a:schemeClr>
            </a:solidFill>
          </a:ln>
        </p:spPr>
        <p:txBody>
          <a:bodyPr wrap="square" rtlCol="0">
            <a:spAutoFit/>
          </a:bodyPr>
          <a:lstStyle/>
          <a:p>
            <a:pPr algn="ctr"/>
            <a:r>
              <a:rPr lang="en-AU" sz="1200" dirty="0">
                <a:latin typeface="Arial" panose="020B0604020202020204" pitchFamily="34" charset="0"/>
                <a:cs typeface="Arial" panose="020B0604020202020204" pitchFamily="34" charset="0"/>
              </a:rPr>
              <a:t>PowerPoint</a:t>
            </a:r>
          </a:p>
        </p:txBody>
      </p:sp>
      <p:sp>
        <p:nvSpPr>
          <p:cNvPr id="18" name="TextBox 17">
            <a:extLst>
              <a:ext uri="{FF2B5EF4-FFF2-40B4-BE49-F238E27FC236}">
                <a16:creationId xmlns:a16="http://schemas.microsoft.com/office/drawing/2014/main" id="{201E44D1-4076-4A8D-B39C-ED3076C4AC53}"/>
              </a:ext>
            </a:extLst>
          </p:cNvPr>
          <p:cNvSpPr txBox="1"/>
          <p:nvPr/>
        </p:nvSpPr>
        <p:spPr>
          <a:xfrm>
            <a:off x="633008" y="2644358"/>
            <a:ext cx="1353735" cy="276999"/>
          </a:xfrm>
          <a:prstGeom prst="rect">
            <a:avLst/>
          </a:prstGeom>
          <a:noFill/>
          <a:ln>
            <a:solidFill>
              <a:schemeClr val="tx1">
                <a:lumMod val="95000"/>
                <a:lumOff val="5000"/>
              </a:schemeClr>
            </a:solidFill>
          </a:ln>
        </p:spPr>
        <p:txBody>
          <a:bodyPr wrap="square" rtlCol="0">
            <a:spAutoFit/>
          </a:bodyPr>
          <a:lstStyle/>
          <a:p>
            <a:pPr algn="ctr"/>
            <a:r>
              <a:rPr lang="en-AU" sz="1200" dirty="0">
                <a:latin typeface="Arial" panose="020B0604020202020204" pitchFamily="34" charset="0"/>
                <a:cs typeface="Arial" panose="020B0604020202020204" pitchFamily="34" charset="0"/>
              </a:rPr>
              <a:t>Discussion</a:t>
            </a:r>
          </a:p>
        </p:txBody>
      </p:sp>
      <p:sp>
        <p:nvSpPr>
          <p:cNvPr id="19" name="TextBox 18">
            <a:extLst>
              <a:ext uri="{FF2B5EF4-FFF2-40B4-BE49-F238E27FC236}">
                <a16:creationId xmlns:a16="http://schemas.microsoft.com/office/drawing/2014/main" id="{966E2335-D299-44F9-B5B5-6C4999DB8D58}"/>
              </a:ext>
            </a:extLst>
          </p:cNvPr>
          <p:cNvSpPr txBox="1"/>
          <p:nvPr/>
        </p:nvSpPr>
        <p:spPr>
          <a:xfrm>
            <a:off x="525818" y="4657343"/>
            <a:ext cx="1353735" cy="276999"/>
          </a:xfrm>
          <a:prstGeom prst="rect">
            <a:avLst/>
          </a:prstGeom>
          <a:noFill/>
          <a:ln>
            <a:solidFill>
              <a:schemeClr val="tx1">
                <a:lumMod val="95000"/>
                <a:lumOff val="5000"/>
              </a:schemeClr>
            </a:solidFill>
          </a:ln>
        </p:spPr>
        <p:txBody>
          <a:bodyPr wrap="square" rtlCol="0">
            <a:spAutoFit/>
          </a:bodyPr>
          <a:lstStyle/>
          <a:p>
            <a:pPr algn="ctr"/>
            <a:r>
              <a:rPr lang="en-AU" sz="1200" dirty="0">
                <a:latin typeface="Arial" panose="020B0604020202020204" pitchFamily="34" charset="0"/>
                <a:cs typeface="Arial" panose="020B0604020202020204" pitchFamily="34" charset="0"/>
              </a:rPr>
              <a:t>Brainstorm</a:t>
            </a:r>
          </a:p>
        </p:txBody>
      </p:sp>
      <p:cxnSp>
        <p:nvCxnSpPr>
          <p:cNvPr id="21" name="Straight Arrow Connector 20">
            <a:extLst>
              <a:ext uri="{FF2B5EF4-FFF2-40B4-BE49-F238E27FC236}">
                <a16:creationId xmlns:a16="http://schemas.microsoft.com/office/drawing/2014/main" id="{42FD2FDD-57F2-4A68-B8FF-136F70FC2E72}"/>
              </a:ext>
            </a:extLst>
          </p:cNvPr>
          <p:cNvCxnSpPr/>
          <p:nvPr/>
        </p:nvCxnSpPr>
        <p:spPr>
          <a:xfrm>
            <a:off x="5300573" y="2782857"/>
            <a:ext cx="0" cy="3126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629EA46-0E89-4BB5-BBD9-E4B8844C436B}"/>
              </a:ext>
            </a:extLst>
          </p:cNvPr>
          <p:cNvCxnSpPr>
            <a:cxnSpLocks/>
          </p:cNvCxnSpPr>
          <p:nvPr/>
        </p:nvCxnSpPr>
        <p:spPr>
          <a:xfrm flipV="1">
            <a:off x="5252024" y="5074664"/>
            <a:ext cx="0" cy="3207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572C7C-2BE5-438A-A3B8-28371A382A11}"/>
              </a:ext>
            </a:extLst>
          </p:cNvPr>
          <p:cNvCxnSpPr>
            <a:cxnSpLocks/>
          </p:cNvCxnSpPr>
          <p:nvPr/>
        </p:nvCxnSpPr>
        <p:spPr>
          <a:xfrm flipH="1">
            <a:off x="2071507" y="2710009"/>
            <a:ext cx="509408" cy="670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C8CF5FB-909E-4AD1-8B08-FA889764BB85}"/>
              </a:ext>
            </a:extLst>
          </p:cNvPr>
          <p:cNvCxnSpPr>
            <a:cxnSpLocks/>
          </p:cNvCxnSpPr>
          <p:nvPr/>
        </p:nvCxnSpPr>
        <p:spPr>
          <a:xfrm flipH="1">
            <a:off x="1927359" y="4625442"/>
            <a:ext cx="502918" cy="142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611BDCA-3799-4CFD-B5F7-E26DE177651D}"/>
              </a:ext>
            </a:extLst>
          </p:cNvPr>
          <p:cNvCxnSpPr>
            <a:cxnSpLocks/>
          </p:cNvCxnSpPr>
          <p:nvPr/>
        </p:nvCxnSpPr>
        <p:spPr>
          <a:xfrm>
            <a:off x="7910978" y="2674635"/>
            <a:ext cx="388640" cy="158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5EF29D3-85CD-4E2B-9597-16B511BE1974}"/>
              </a:ext>
            </a:extLst>
          </p:cNvPr>
          <p:cNvCxnSpPr>
            <a:cxnSpLocks/>
          </p:cNvCxnSpPr>
          <p:nvPr/>
        </p:nvCxnSpPr>
        <p:spPr>
          <a:xfrm flipV="1">
            <a:off x="8198249" y="4948986"/>
            <a:ext cx="611024" cy="1701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40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A54E43-1D1B-43FF-A9BD-25D8AE729F98}"/>
              </a:ext>
            </a:extLst>
          </p:cNvPr>
          <p:cNvSpPr txBox="1"/>
          <p:nvPr/>
        </p:nvSpPr>
        <p:spPr>
          <a:xfrm>
            <a:off x="193729" y="277949"/>
            <a:ext cx="11160907"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100" dirty="0">
                <a:solidFill>
                  <a:prstClr val="black"/>
                </a:solidFill>
                <a:latin typeface="Arial" panose="020B0604020202020204" pitchFamily="34" charset="0"/>
                <a:cs typeface="Arial" panose="020B0604020202020204" pitchFamily="34" charset="0"/>
              </a:rPr>
              <a:t>Using the Breakout Groups tool</a:t>
            </a:r>
            <a:endPar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5B89D88-E1C1-4335-9CA3-500518342E52}"/>
              </a:ext>
            </a:extLst>
          </p:cNvPr>
          <p:cNvSpPr txBox="1"/>
          <p:nvPr/>
        </p:nvSpPr>
        <p:spPr>
          <a:xfrm>
            <a:off x="193729" y="1026326"/>
            <a:ext cx="10026994" cy="5509200"/>
          </a:xfrm>
          <a:prstGeom prst="rect">
            <a:avLst/>
          </a:prstGeom>
          <a:noFill/>
        </p:spPr>
        <p:txBody>
          <a:bodyPr wrap="square" rtlCol="0">
            <a:spAutoFit/>
          </a:bodyPr>
          <a:lstStyle/>
          <a:p>
            <a:pPr marL="285750" lvl="0" indent="-285750">
              <a:buFont typeface="Arial" panose="020B0604020202020204" pitchFamily="34" charset="0"/>
              <a:buChar char="•"/>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Breakout Groups is </a:t>
            </a:r>
            <a:r>
              <a:rPr lang="en-AU" sz="1600" dirty="0">
                <a:solidFill>
                  <a:prstClr val="black"/>
                </a:solidFill>
                <a:latin typeface="Arial" panose="020B0604020202020204" pitchFamily="34" charset="0"/>
                <a:cs typeface="Arial" panose="020B0604020202020204" pitchFamily="34" charset="0"/>
              </a:rPr>
              <a:t>a great tool to use for brainstorming, group work, problem solving or even parallel discussions in the virtual classroom</a:t>
            </a:r>
          </a:p>
          <a:p>
            <a:pPr>
              <a:defRPr/>
            </a:pPr>
            <a:endParaRPr lang="en-AU" sz="1600" b="1" u="sng" dirty="0">
              <a:solidFill>
                <a:schemeClr val="accent4">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1600" b="1" u="sng" dirty="0">
                <a:solidFill>
                  <a:schemeClr val="accent4">
                    <a:lumMod val="75000"/>
                  </a:schemeClr>
                </a:solidFill>
                <a:latin typeface="Arial" panose="020B0604020202020204" pitchFamily="34" charset="0"/>
                <a:cs typeface="Arial" panose="020B0604020202020204" pitchFamily="34" charset="0"/>
              </a:rPr>
              <a:t>Example:</a:t>
            </a:r>
            <a:r>
              <a:rPr lang="en-AU" sz="1600" b="1" dirty="0">
                <a:solidFill>
                  <a:schemeClr val="accent4">
                    <a:lumMod val="75000"/>
                  </a:schemeClr>
                </a:solidFill>
                <a:latin typeface="Arial" panose="020B0604020202020204" pitchFamily="34" charset="0"/>
                <a:cs typeface="Arial" panose="020B0604020202020204" pitchFamily="34" charset="0"/>
              </a:rPr>
              <a:t> You present a new topic for discussion in your lecture and ask your students to work together in groups to prepare a short speech outlining the key concepts of this topic. Each group will deliver their speech to the rest of the class</a:t>
            </a: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prstClr val="black"/>
              </a:solidFill>
              <a:latin typeface="Arial" panose="020B0604020202020204" pitchFamily="34" charset="0"/>
              <a:cs typeface="Arial" panose="020B06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AU" sz="1600" dirty="0">
              <a:solidFill>
                <a:prstClr val="black"/>
              </a:solidFill>
              <a:latin typeface="Arial" panose="020B0604020202020204" pitchFamily="34"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solidFill>
                  <a:prstClr val="black"/>
                </a:solidFill>
                <a:latin typeface="Arial" panose="020B0604020202020204" pitchFamily="34" charset="0"/>
                <a:cs typeface="Arial" panose="020B0604020202020204" pitchFamily="34" charset="0"/>
              </a:rPr>
              <a:t>Another great way to have students present back to the rest of the class is to share their group’s presentation or findings using the Whiteboard tool when back in the Main Room</a:t>
            </a:r>
          </a:p>
        </p:txBody>
      </p:sp>
      <p:graphicFrame>
        <p:nvGraphicFramePr>
          <p:cNvPr id="2" name="Table 2">
            <a:extLst>
              <a:ext uri="{FF2B5EF4-FFF2-40B4-BE49-F238E27FC236}">
                <a16:creationId xmlns:a16="http://schemas.microsoft.com/office/drawing/2014/main" id="{4CDBC076-021E-4E66-82CC-279CFF554C4C}"/>
              </a:ext>
            </a:extLst>
          </p:cNvPr>
          <p:cNvGraphicFramePr>
            <a:graphicFrameLocks noGrp="1"/>
          </p:cNvGraphicFramePr>
          <p:nvPr>
            <p:extLst>
              <p:ext uri="{D42A27DB-BD31-4B8C-83A1-F6EECF244321}">
                <p14:modId xmlns:p14="http://schemas.microsoft.com/office/powerpoint/2010/main" val="2226613389"/>
              </p:ext>
            </p:extLst>
          </p:nvPr>
        </p:nvGraphicFramePr>
        <p:xfrm>
          <a:off x="605674" y="2684064"/>
          <a:ext cx="9529012" cy="3081755"/>
        </p:xfrm>
        <a:graphic>
          <a:graphicData uri="http://schemas.openxmlformats.org/drawingml/2006/table">
            <a:tbl>
              <a:tblPr firstRow="1" bandRow="1">
                <a:tableStyleId>{5C22544A-7EE6-4342-B048-85BDC9FD1C3A}</a:tableStyleId>
              </a:tblPr>
              <a:tblGrid>
                <a:gridCol w="4764506">
                  <a:extLst>
                    <a:ext uri="{9D8B030D-6E8A-4147-A177-3AD203B41FA5}">
                      <a16:colId xmlns:a16="http://schemas.microsoft.com/office/drawing/2014/main" val="3802712098"/>
                    </a:ext>
                  </a:extLst>
                </a:gridCol>
                <a:gridCol w="4764506">
                  <a:extLst>
                    <a:ext uri="{9D8B030D-6E8A-4147-A177-3AD203B41FA5}">
                      <a16:colId xmlns:a16="http://schemas.microsoft.com/office/drawing/2014/main" val="1396828408"/>
                    </a:ext>
                  </a:extLst>
                </a:gridCol>
              </a:tblGrid>
              <a:tr h="338555">
                <a:tc>
                  <a:txBody>
                    <a:bodyPr/>
                    <a:lstStyle/>
                    <a:p>
                      <a:pPr algn="ctr"/>
                      <a:r>
                        <a:rPr lang="en-AU" sz="1200" u="sng" dirty="0">
                          <a:solidFill>
                            <a:schemeClr val="tx1"/>
                          </a:solidFill>
                          <a:latin typeface="Arial" panose="020B0604020202020204" pitchFamily="34" charset="0"/>
                          <a:cs typeface="Arial" panose="020B0604020202020204" pitchFamily="34" charset="0"/>
                        </a:rPr>
                        <a:t>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200" u="sng" dirty="0">
                          <a:solidFill>
                            <a:schemeClr val="tx1"/>
                          </a:solidFill>
                          <a:latin typeface="Arial" panose="020B0604020202020204" pitchFamily="34" charset="0"/>
                          <a:cs typeface="Arial" panose="020B0604020202020204" pitchFamily="34" charset="0"/>
                        </a:rPr>
                        <a:t>Lecturer</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36134"/>
                  </a:ext>
                </a:extLst>
              </a:tr>
              <a:tr h="338555">
                <a:tc>
                  <a:txBody>
                    <a:bodyPr/>
                    <a:lstStyle/>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Are able to access audio and video functions to chat including private video calling from the main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Able to provide information and set guidelines for the activity including time limit as part of the lecture when in the Main Room</a:t>
                      </a:r>
                      <a:endParaRPr lang="en-AU" sz="1200" kern="120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5282669"/>
                  </a:ext>
                </a:extLst>
              </a:tr>
              <a:tr h="338555">
                <a:tc>
                  <a:txBody>
                    <a:bodyPr/>
                    <a:lstStyle/>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They can collaborate on their own whiteboard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Can </a:t>
                      </a:r>
                      <a:r>
                        <a:rPr lang="en-AU" sz="1200" kern="1200" dirty="0">
                          <a:solidFill>
                            <a:schemeClr val="tx1"/>
                          </a:solidFill>
                          <a:latin typeface="Arial" panose="020B0604020202020204" pitchFamily="34" charset="0"/>
                          <a:ea typeface="+mn-ea"/>
                          <a:cs typeface="Arial" panose="020B0604020202020204" pitchFamily="34" charset="0"/>
                        </a:rPr>
                        <a:t>switch among the different groups monitoring, listening, observing, asking questions and evaluating students’ understanding of concepts and tasks</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2753683"/>
                  </a:ext>
                </a:extLst>
              </a:tr>
              <a:tr h="338555">
                <a:tc>
                  <a:txBody>
                    <a:bodyPr/>
                    <a:lstStyle/>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Share files and content including media resources amongst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defTabSz="914400" rtl="0" eaLnBrk="1" latinLnBrk="0" hangingPunct="1">
                        <a:buFont typeface="Arial" panose="020B0604020202020204" pitchFamily="34" charset="0"/>
                        <a:buChar char="•"/>
                      </a:pPr>
                      <a:r>
                        <a:rPr lang="en-AU" sz="1200" kern="1200" dirty="0">
                          <a:solidFill>
                            <a:schemeClr val="tx1"/>
                          </a:solidFill>
                          <a:latin typeface="Arial" panose="020B0604020202020204" pitchFamily="34" charset="0"/>
                          <a:ea typeface="+mn-ea"/>
                          <a:cs typeface="Arial" panose="020B0604020202020204" pitchFamily="34" charset="0"/>
                        </a:rPr>
                        <a:t>Can gather information which is useful to share or expand on with the rest of the class such as summarising progress observed across the different breakout groups, clarifying any misconceptions or addressing frequently asked questions</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4995650"/>
                  </a:ext>
                </a:extLst>
              </a:tr>
              <a:tr h="338555">
                <a:tc>
                  <a:txBody>
                    <a:bodyPr/>
                    <a:lstStyle/>
                    <a:p>
                      <a:pPr marL="285750" indent="-285750">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Whilst their discussions are not able to be captured in the recording of the session, students are able to assign roles within their group such as scribe or spokesperson who will present back to the rest of the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defTabSz="914400" rtl="0" eaLnBrk="1" latinLnBrk="0" hangingPunct="1">
                        <a:buFont typeface="Arial" panose="020B0604020202020204" pitchFamily="34" charset="0"/>
                        <a:buChar char="•"/>
                      </a:pPr>
                      <a:r>
                        <a:rPr lang="en-AU" sz="1200" kern="1200" dirty="0">
                          <a:solidFill>
                            <a:schemeClr val="tx1"/>
                          </a:solidFill>
                          <a:latin typeface="Arial" panose="020B0604020202020204" pitchFamily="34" charset="0"/>
                          <a:ea typeface="+mn-ea"/>
                          <a:cs typeface="Arial" panose="020B0604020202020204" pitchFamily="34" charset="0"/>
                        </a:rPr>
                        <a:t>Able to evaluate the outcomes of the activity task set and ask students to do the same by reflecting and evaluating the outputs of their collaboration</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671550"/>
                  </a:ext>
                </a:extLst>
              </a:tr>
            </a:tbl>
          </a:graphicData>
        </a:graphic>
      </p:graphicFrame>
    </p:spTree>
    <p:extLst>
      <p:ext uri="{BB962C8B-B14F-4D97-AF65-F5344CB8AC3E}">
        <p14:creationId xmlns:p14="http://schemas.microsoft.com/office/powerpoint/2010/main" val="2443846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85241" y="261460"/>
            <a:ext cx="1108128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100" dirty="0">
                <a:solidFill>
                  <a:prstClr val="black"/>
                </a:solidFill>
                <a:latin typeface="Arial" panose="020B0604020202020204" pitchFamily="34" charset="0"/>
                <a:cs typeface="Arial" panose="020B0604020202020204" pitchFamily="34" charset="0"/>
              </a:rPr>
              <a:t>Blackboard Collaborate Ultra Tools</a:t>
            </a:r>
            <a:endPar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Table 15">
            <a:extLst>
              <a:ext uri="{FF2B5EF4-FFF2-40B4-BE49-F238E27FC236}">
                <a16:creationId xmlns:a16="http://schemas.microsoft.com/office/drawing/2014/main" id="{339240FE-1853-4FED-B1D6-9EC9E4341981}"/>
              </a:ext>
            </a:extLst>
          </p:cNvPr>
          <p:cNvGraphicFramePr>
            <a:graphicFrameLocks noGrp="1"/>
          </p:cNvGraphicFramePr>
          <p:nvPr>
            <p:extLst>
              <p:ext uri="{D42A27DB-BD31-4B8C-83A1-F6EECF244321}">
                <p14:modId xmlns:p14="http://schemas.microsoft.com/office/powerpoint/2010/main" val="3719564975"/>
              </p:ext>
            </p:extLst>
          </p:nvPr>
        </p:nvGraphicFramePr>
        <p:xfrm>
          <a:off x="327025" y="1203960"/>
          <a:ext cx="8128000" cy="4912360"/>
        </p:xfrm>
        <a:graphic>
          <a:graphicData uri="http://schemas.openxmlformats.org/drawingml/2006/table">
            <a:tbl>
              <a:tblPr firstRow="1" bandRow="1">
                <a:tableStyleId>{5C22544A-7EE6-4342-B048-85BDC9FD1C3A}</a:tableStyleId>
              </a:tblPr>
              <a:tblGrid>
                <a:gridCol w="1111250">
                  <a:extLst>
                    <a:ext uri="{9D8B030D-6E8A-4147-A177-3AD203B41FA5}">
                      <a16:colId xmlns:a16="http://schemas.microsoft.com/office/drawing/2014/main" val="1921090657"/>
                    </a:ext>
                  </a:extLst>
                </a:gridCol>
                <a:gridCol w="7016750">
                  <a:extLst>
                    <a:ext uri="{9D8B030D-6E8A-4147-A177-3AD203B41FA5}">
                      <a16:colId xmlns:a16="http://schemas.microsoft.com/office/drawing/2014/main" val="4157176719"/>
                    </a:ext>
                  </a:extLst>
                </a:gridCol>
              </a:tblGrid>
              <a:tr h="370840">
                <a:tc>
                  <a:txBody>
                    <a:bodyPr/>
                    <a:lstStyle/>
                    <a:p>
                      <a:r>
                        <a:rPr lang="en-AU" sz="1600" dirty="0">
                          <a:solidFill>
                            <a:schemeClr val="tx1"/>
                          </a:solidFill>
                          <a:latin typeface="Arial" panose="020B0604020202020204" pitchFamily="34" charset="0"/>
                          <a:cs typeface="Arial" panose="020B0604020202020204" pitchFamily="34" charset="0"/>
                        </a:rPr>
                        <a:t>Tool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600" dirty="0">
                          <a:solidFill>
                            <a:schemeClr val="tx1"/>
                          </a:solidFill>
                          <a:latin typeface="Arial" panose="020B0604020202020204" pitchFamily="34" charset="0"/>
                          <a:cs typeface="Arial" panose="020B0604020202020204" pitchFamily="34" charset="0"/>
                        </a:rPr>
                        <a:t>Purpose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670711"/>
                  </a:ext>
                </a:extLst>
              </a:tr>
              <a:tr h="370840">
                <a:tc>
                  <a:txBody>
                    <a:bodyPr/>
                    <a:lstStyle/>
                    <a:p>
                      <a:endParaRPr lang="en-AU"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 real time information as you would writing on a whiteboard</a:t>
                      </a:r>
                    </a:p>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Students can contribute by using the text tool and write on a blank whiteboard</a:t>
                      </a:r>
                    </a:p>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Can be used in the same way you use a Document Camera</a:t>
                      </a:r>
                    </a:p>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Great for:</a:t>
                      </a:r>
                    </a:p>
                    <a:p>
                      <a:pPr marL="742950" lvl="1"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Brainstorming</a:t>
                      </a:r>
                    </a:p>
                    <a:p>
                      <a:pPr marL="742950" lvl="1"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Problem solving</a:t>
                      </a:r>
                    </a:p>
                    <a:p>
                      <a:pPr marL="742950" lvl="1"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Group discussion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336358"/>
                  </a:ext>
                </a:extLst>
              </a:tr>
              <a:tr h="370840">
                <a:tc>
                  <a:txBody>
                    <a:bodyPr/>
                    <a:lstStyle/>
                    <a:p>
                      <a:endParaRPr lang="en-AU"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Choice of Multiple Choice or Yes/No Answers</a:t>
                      </a:r>
                    </a:p>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Responses are anonymous</a:t>
                      </a:r>
                    </a:p>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Great for:</a:t>
                      </a:r>
                    </a:p>
                    <a:p>
                      <a:pPr marL="742950" lvl="1"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Helping students think about their answer to a question</a:t>
                      </a:r>
                    </a:p>
                    <a:p>
                      <a:pPr marL="742950" lvl="1"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Group discussion and problem solving</a:t>
                      </a:r>
                    </a:p>
                    <a:p>
                      <a:pPr marL="742950" lvl="1"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Assist student learning of ideas and concepts being presented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1438777"/>
                  </a:ext>
                </a:extLst>
              </a:tr>
              <a:tr h="370840">
                <a:tc>
                  <a:txBody>
                    <a:bodyPr/>
                    <a:lstStyle/>
                    <a:p>
                      <a:endParaRPr lang="en-AU"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Chats can occur between you and your students as well as between the students themselves via text</a:t>
                      </a:r>
                    </a:p>
                    <a:p>
                      <a:pPr marL="285750"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You can use the chat menu to select chat groups you wish to communicate with</a:t>
                      </a:r>
                    </a:p>
                    <a:p>
                      <a:pPr marL="285750"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Great for:</a:t>
                      </a:r>
                    </a:p>
                    <a:p>
                      <a:pPr marL="742950" lvl="1"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‘Turn and Talk’ discussion</a:t>
                      </a:r>
                    </a:p>
                    <a:p>
                      <a:pPr marL="742950" lvl="1"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‘Think Pair Share’ activities</a:t>
                      </a:r>
                    </a:p>
                    <a:p>
                      <a:pPr marL="742950" lvl="1"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 Parallel discussions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9896"/>
                  </a:ext>
                </a:extLst>
              </a:tr>
            </a:tbl>
          </a:graphicData>
        </a:graphic>
      </p:graphicFrame>
      <p:pic>
        <p:nvPicPr>
          <p:cNvPr id="12" name="Picture 11">
            <a:extLst>
              <a:ext uri="{FF2B5EF4-FFF2-40B4-BE49-F238E27FC236}">
                <a16:creationId xmlns:a16="http://schemas.microsoft.com/office/drawing/2014/main" id="{E0808F02-8DFA-48F7-BBA2-44C7E03A49E4}"/>
              </a:ext>
            </a:extLst>
          </p:cNvPr>
          <p:cNvPicPr>
            <a:picLocks noChangeAspect="1"/>
          </p:cNvPicPr>
          <p:nvPr/>
        </p:nvPicPr>
        <p:blipFill>
          <a:blip r:embed="rId2"/>
          <a:stretch>
            <a:fillRect/>
          </a:stretch>
        </p:blipFill>
        <p:spPr>
          <a:xfrm>
            <a:off x="452731" y="1966135"/>
            <a:ext cx="756453" cy="723275"/>
          </a:xfrm>
          <a:prstGeom prst="rect">
            <a:avLst/>
          </a:prstGeom>
        </p:spPr>
      </p:pic>
      <p:pic>
        <p:nvPicPr>
          <p:cNvPr id="17" name="Picture 16">
            <a:extLst>
              <a:ext uri="{FF2B5EF4-FFF2-40B4-BE49-F238E27FC236}">
                <a16:creationId xmlns:a16="http://schemas.microsoft.com/office/drawing/2014/main" id="{547BEC33-96CE-4AD9-82D8-D8DB7567B517}"/>
              </a:ext>
            </a:extLst>
          </p:cNvPr>
          <p:cNvPicPr>
            <a:picLocks noChangeAspect="1"/>
          </p:cNvPicPr>
          <p:nvPr/>
        </p:nvPicPr>
        <p:blipFill>
          <a:blip r:embed="rId3"/>
          <a:stretch>
            <a:fillRect/>
          </a:stretch>
        </p:blipFill>
        <p:spPr>
          <a:xfrm>
            <a:off x="456952" y="3451585"/>
            <a:ext cx="687028" cy="634418"/>
          </a:xfrm>
          <a:prstGeom prst="rect">
            <a:avLst/>
          </a:prstGeom>
        </p:spPr>
      </p:pic>
      <p:pic>
        <p:nvPicPr>
          <p:cNvPr id="18" name="Picture 17">
            <a:extLst>
              <a:ext uri="{FF2B5EF4-FFF2-40B4-BE49-F238E27FC236}">
                <a16:creationId xmlns:a16="http://schemas.microsoft.com/office/drawing/2014/main" id="{BFBE3CBB-3504-4F65-95B9-FA779E0887CB}"/>
              </a:ext>
            </a:extLst>
          </p:cNvPr>
          <p:cNvPicPr>
            <a:picLocks noChangeAspect="1"/>
          </p:cNvPicPr>
          <p:nvPr/>
        </p:nvPicPr>
        <p:blipFill>
          <a:blip r:embed="rId4"/>
          <a:stretch>
            <a:fillRect/>
          </a:stretch>
        </p:blipFill>
        <p:spPr>
          <a:xfrm>
            <a:off x="452731" y="4848178"/>
            <a:ext cx="607931" cy="716240"/>
          </a:xfrm>
          <a:prstGeom prst="rect">
            <a:avLst/>
          </a:prstGeom>
        </p:spPr>
      </p:pic>
    </p:spTree>
    <p:extLst>
      <p:ext uri="{BB962C8B-B14F-4D97-AF65-F5344CB8AC3E}">
        <p14:creationId xmlns:p14="http://schemas.microsoft.com/office/powerpoint/2010/main" val="2363636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78B85-E892-114C-9115-2C0CE20AF1BD}"/>
              </a:ext>
            </a:extLst>
          </p:cNvPr>
          <p:cNvSpPr txBox="1"/>
          <p:nvPr/>
        </p:nvSpPr>
        <p:spPr>
          <a:xfrm>
            <a:off x="85241" y="141425"/>
            <a:ext cx="11081288"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Blackboard Collaborate Ultra Tools</a:t>
            </a:r>
          </a:p>
        </p:txBody>
      </p:sp>
      <p:graphicFrame>
        <p:nvGraphicFramePr>
          <p:cNvPr id="15" name="Table 15">
            <a:extLst>
              <a:ext uri="{FF2B5EF4-FFF2-40B4-BE49-F238E27FC236}">
                <a16:creationId xmlns:a16="http://schemas.microsoft.com/office/drawing/2014/main" id="{339240FE-1853-4FED-B1D6-9EC9E4341981}"/>
              </a:ext>
            </a:extLst>
          </p:cNvPr>
          <p:cNvGraphicFramePr>
            <a:graphicFrameLocks noGrp="1"/>
          </p:cNvGraphicFramePr>
          <p:nvPr>
            <p:extLst>
              <p:ext uri="{D42A27DB-BD31-4B8C-83A1-F6EECF244321}">
                <p14:modId xmlns:p14="http://schemas.microsoft.com/office/powerpoint/2010/main" val="334957777"/>
              </p:ext>
            </p:extLst>
          </p:nvPr>
        </p:nvGraphicFramePr>
        <p:xfrm>
          <a:off x="327025" y="865878"/>
          <a:ext cx="8128000" cy="5765800"/>
        </p:xfrm>
        <a:graphic>
          <a:graphicData uri="http://schemas.openxmlformats.org/drawingml/2006/table">
            <a:tbl>
              <a:tblPr firstRow="1" bandRow="1">
                <a:tableStyleId>{5C22544A-7EE6-4342-B048-85BDC9FD1C3A}</a:tableStyleId>
              </a:tblPr>
              <a:tblGrid>
                <a:gridCol w="1111250">
                  <a:extLst>
                    <a:ext uri="{9D8B030D-6E8A-4147-A177-3AD203B41FA5}">
                      <a16:colId xmlns:a16="http://schemas.microsoft.com/office/drawing/2014/main" val="1921090657"/>
                    </a:ext>
                  </a:extLst>
                </a:gridCol>
                <a:gridCol w="7016750">
                  <a:extLst>
                    <a:ext uri="{9D8B030D-6E8A-4147-A177-3AD203B41FA5}">
                      <a16:colId xmlns:a16="http://schemas.microsoft.com/office/drawing/2014/main" val="4157176719"/>
                    </a:ext>
                  </a:extLst>
                </a:gridCol>
              </a:tblGrid>
              <a:tr h="370840">
                <a:tc>
                  <a:txBody>
                    <a:bodyPr/>
                    <a:lstStyle/>
                    <a:p>
                      <a:r>
                        <a:rPr lang="en-AU" sz="1600" dirty="0">
                          <a:solidFill>
                            <a:schemeClr val="tx1"/>
                          </a:solidFill>
                          <a:latin typeface="Arial" panose="020B0604020202020204" pitchFamily="34" charset="0"/>
                          <a:cs typeface="Arial" panose="020B0604020202020204" pitchFamily="34" charset="0"/>
                        </a:rPr>
                        <a:t>Tool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sz="1600" dirty="0">
                          <a:solidFill>
                            <a:schemeClr val="tx1"/>
                          </a:solidFill>
                          <a:latin typeface="Arial" panose="020B0604020202020204" pitchFamily="34" charset="0"/>
                          <a:cs typeface="Arial" panose="020B0604020202020204" pitchFamily="34" charset="0"/>
                        </a:rPr>
                        <a:t>Purpose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670711"/>
                  </a:ext>
                </a:extLst>
              </a:tr>
              <a:tr h="370840">
                <a:tc>
                  <a:txBody>
                    <a:bodyPr/>
                    <a:lstStyle/>
                    <a:p>
                      <a:endParaRPr lang="en-AU"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AU" sz="1400" dirty="0">
                          <a:solidFill>
                            <a:schemeClr val="tx1"/>
                          </a:solidFill>
                          <a:latin typeface="Arial" panose="020B0604020202020204" pitchFamily="34" charset="0"/>
                          <a:cs typeface="Arial" panose="020B0604020202020204" pitchFamily="34" charset="0"/>
                        </a:rPr>
                        <a:t>You can start and run breakout groups encouraging your students to participate in group discussion or activities separate from the main room</a:t>
                      </a:r>
                    </a:p>
                    <a:p>
                      <a:pPr marL="285750"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Students in the group can chat, share files, collaborate on the whiteboard and video call privately from the main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Great for: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Brainstorming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Problem solving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Group work</a:t>
                      </a:r>
                      <a:endParaRPr lang="en-AU" sz="1400" kern="1200" dirty="0">
                        <a:solidFill>
                          <a:schemeClr val="tx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AU" sz="1400" kern="1200" dirty="0">
                          <a:solidFill>
                            <a:schemeClr val="tx1"/>
                          </a:solidFill>
                          <a:latin typeface="Arial" panose="020B0604020202020204" pitchFamily="34" charset="0"/>
                          <a:ea typeface="+mn-ea"/>
                          <a:cs typeface="Arial" panose="020B0604020202020204" pitchFamily="34" charset="0"/>
                        </a:rPr>
                        <a:t>Note: Breakout group interactions aren't captured in recordings and content shared is not available when breakout groups end </a:t>
                      </a:r>
                      <a:endParaRPr lang="en-AU" sz="1400" dirty="0">
                        <a:solidFill>
                          <a:schemeClr val="tx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Content shown in the main room will not be displayed to the breakout groups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904621"/>
                  </a:ext>
                </a:extLst>
              </a:tr>
              <a:tr h="370840">
                <a:tc>
                  <a:txBody>
                    <a:bodyPr/>
                    <a:lstStyle/>
                    <a:p>
                      <a:endParaRPr lang="en-AU"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You or your students can share </a:t>
                      </a:r>
                      <a:r>
                        <a:rPr lang="en-AU" sz="1400" kern="1200" dirty="0">
                          <a:solidFill>
                            <a:schemeClr val="tx1"/>
                          </a:solidFill>
                          <a:latin typeface="Arial" panose="020B0604020202020204" pitchFamily="34" charset="0"/>
                          <a:ea typeface="+mn-ea"/>
                          <a:cs typeface="Arial" panose="020B0604020202020204" pitchFamily="34" charset="0"/>
                        </a:rPr>
                        <a:t>a blank whiteboard, an application, PDFs, PowerPoint presentations, and images in GIF, JPEG and PNG formats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Great for: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Sharing additional content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Virtual ‘Gallery Walk’</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336358"/>
                  </a:ext>
                </a:extLst>
              </a:tr>
              <a:tr h="370840">
                <a:tc>
                  <a:txBody>
                    <a:bodyPr/>
                    <a:lstStyle/>
                    <a:p>
                      <a:endParaRPr lang="en-AU" sz="16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You or your students can share your own desktop to showcase websites and links, animations, multimedia etc, applications and files including </a:t>
                      </a:r>
                      <a:r>
                        <a:rPr lang="en-AU" sz="1400" kern="1200" dirty="0">
                          <a:solidFill>
                            <a:schemeClr val="tx1"/>
                          </a:solidFill>
                          <a:latin typeface="Arial" panose="020B0604020202020204" pitchFamily="34" charset="0"/>
                          <a:ea typeface="+mn-ea"/>
                          <a:cs typeface="Arial" panose="020B0604020202020204" pitchFamily="34" charset="0"/>
                        </a:rPr>
                        <a:t>PDFs, PowerPoint presentations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Great for: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Sharing additional content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Discussion case for Group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noProof="0" dirty="0">
                          <a:solidFill>
                            <a:schemeClr val="tx1"/>
                          </a:solidFill>
                          <a:latin typeface="Arial" panose="020B0604020202020204" pitchFamily="34" charset="0"/>
                          <a:ea typeface="+mn-ea"/>
                          <a:cs typeface="Arial" panose="020B0604020202020204" pitchFamily="34" charset="0"/>
                        </a:rPr>
                        <a:t>Tip: when showcasing websites, links, multimedia content, open up tabs in your web browser before you start your virtual class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1438777"/>
                  </a:ext>
                </a:extLst>
              </a:tr>
            </a:tbl>
          </a:graphicData>
        </a:graphic>
      </p:graphicFrame>
      <p:pic>
        <p:nvPicPr>
          <p:cNvPr id="3" name="Picture 2">
            <a:extLst>
              <a:ext uri="{FF2B5EF4-FFF2-40B4-BE49-F238E27FC236}">
                <a16:creationId xmlns:a16="http://schemas.microsoft.com/office/drawing/2014/main" id="{0FEEF16D-4624-4190-B538-8FF239D91136}"/>
              </a:ext>
            </a:extLst>
          </p:cNvPr>
          <p:cNvPicPr>
            <a:picLocks noChangeAspect="1"/>
          </p:cNvPicPr>
          <p:nvPr/>
        </p:nvPicPr>
        <p:blipFill>
          <a:blip r:embed="rId2"/>
          <a:stretch>
            <a:fillRect/>
          </a:stretch>
        </p:blipFill>
        <p:spPr>
          <a:xfrm>
            <a:off x="466898" y="3803649"/>
            <a:ext cx="706923" cy="634418"/>
          </a:xfrm>
          <a:prstGeom prst="rect">
            <a:avLst/>
          </a:prstGeom>
        </p:spPr>
      </p:pic>
      <p:pic>
        <p:nvPicPr>
          <p:cNvPr id="4" name="Picture 3">
            <a:extLst>
              <a:ext uri="{FF2B5EF4-FFF2-40B4-BE49-F238E27FC236}">
                <a16:creationId xmlns:a16="http://schemas.microsoft.com/office/drawing/2014/main" id="{B9E7B440-B948-4E08-8D91-6439E3795490}"/>
              </a:ext>
            </a:extLst>
          </p:cNvPr>
          <p:cNvPicPr>
            <a:picLocks noChangeAspect="1"/>
          </p:cNvPicPr>
          <p:nvPr/>
        </p:nvPicPr>
        <p:blipFill>
          <a:blip r:embed="rId3"/>
          <a:stretch>
            <a:fillRect/>
          </a:stretch>
        </p:blipFill>
        <p:spPr>
          <a:xfrm>
            <a:off x="466899" y="4978736"/>
            <a:ext cx="733820" cy="700799"/>
          </a:xfrm>
          <a:prstGeom prst="rect">
            <a:avLst/>
          </a:prstGeom>
        </p:spPr>
      </p:pic>
      <p:pic>
        <p:nvPicPr>
          <p:cNvPr id="5" name="Picture 4">
            <a:extLst>
              <a:ext uri="{FF2B5EF4-FFF2-40B4-BE49-F238E27FC236}">
                <a16:creationId xmlns:a16="http://schemas.microsoft.com/office/drawing/2014/main" id="{6005712D-CFA8-4DE5-9AAB-2672E9075A64}"/>
              </a:ext>
            </a:extLst>
          </p:cNvPr>
          <p:cNvPicPr>
            <a:picLocks noChangeAspect="1"/>
          </p:cNvPicPr>
          <p:nvPr/>
        </p:nvPicPr>
        <p:blipFill>
          <a:blip r:embed="rId4"/>
          <a:stretch>
            <a:fillRect/>
          </a:stretch>
        </p:blipFill>
        <p:spPr>
          <a:xfrm>
            <a:off x="466899" y="1528864"/>
            <a:ext cx="706923" cy="770866"/>
          </a:xfrm>
          <a:prstGeom prst="rect">
            <a:avLst/>
          </a:prstGeom>
        </p:spPr>
      </p:pic>
    </p:spTree>
    <p:extLst>
      <p:ext uri="{BB962C8B-B14F-4D97-AF65-F5344CB8AC3E}">
        <p14:creationId xmlns:p14="http://schemas.microsoft.com/office/powerpoint/2010/main" val="1738440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A54E43-1D1B-43FF-A9BD-25D8AE729F98}"/>
              </a:ext>
            </a:extLst>
          </p:cNvPr>
          <p:cNvSpPr txBox="1"/>
          <p:nvPr/>
        </p:nvSpPr>
        <p:spPr>
          <a:xfrm>
            <a:off x="193729" y="277949"/>
            <a:ext cx="11160907"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100" dirty="0">
                <a:solidFill>
                  <a:prstClr val="black"/>
                </a:solidFill>
                <a:latin typeface="Arial" panose="020B0604020202020204" pitchFamily="34" charset="0"/>
                <a:cs typeface="Arial" panose="020B0604020202020204" pitchFamily="34" charset="0"/>
              </a:rPr>
              <a:t>Teaching large scale classes in Blackboard Collaborate</a:t>
            </a:r>
            <a:endParaRPr kumimoji="0" lang="en-US" sz="4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F5B89D88-E1C1-4335-9CA3-500518342E52}"/>
              </a:ext>
            </a:extLst>
          </p:cNvPr>
          <p:cNvSpPr txBox="1"/>
          <p:nvPr/>
        </p:nvSpPr>
        <p:spPr>
          <a:xfrm>
            <a:off x="193729" y="1863724"/>
            <a:ext cx="10026994"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Blackboard Collaborate has updated its features to include the ability to teach large cohort size classes for 250 – 500 students</a:t>
            </a:r>
          </a:p>
          <a:p>
            <a:pPr marL="285750" indent="-285750">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Lecturers can now tick the 'Large Scale session (250+)' checkbox within the 'Session Settings' when creating/editing a session to enable large session mode however there are some limitations in order to help manage the increased number of attendees:</a:t>
            </a:r>
          </a:p>
          <a:p>
            <a:pPr marL="742950" lvl="1" indent="-285750" fontAlgn="base">
              <a:buFont typeface="Arial" panose="020B0604020202020204" pitchFamily="34" charset="0"/>
              <a:buChar char="•"/>
              <a:defRPr/>
            </a:pPr>
            <a:endParaRPr lang="en-AU" sz="1600" dirty="0">
              <a:solidFill>
                <a:prstClr val="black"/>
              </a:solidFill>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Session will be in a Webinar form</a:t>
            </a: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The session must not be longer than 24 hours</a:t>
            </a: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Ordinary Participants cannot use their microphone, camera or chat</a:t>
            </a: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Breakout groups cannot be used</a:t>
            </a:r>
          </a:p>
          <a:p>
            <a:pPr marL="742950" lvl="1" indent="-285750" fontAlgn="base">
              <a:buFont typeface="Arial" panose="020B0604020202020204" pitchFamily="34" charset="0"/>
              <a:buChar char="•"/>
              <a:defRPr/>
            </a:pPr>
            <a:r>
              <a:rPr lang="en-AU" sz="1600" dirty="0">
                <a:solidFill>
                  <a:prstClr val="black"/>
                </a:solidFill>
                <a:latin typeface="Arial" panose="020B0604020202020204" pitchFamily="34" charset="0"/>
                <a:cs typeface="Arial" panose="020B0604020202020204" pitchFamily="34" charset="0"/>
              </a:rPr>
              <a:t>Guest access URLs must be assigned the 'Participant' role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B1936B3-16FC-46CC-BA83-A98B84DEECA6}"/>
              </a:ext>
            </a:extLst>
          </p:cNvPr>
          <p:cNvPicPr>
            <a:picLocks noChangeAspect="1"/>
          </p:cNvPicPr>
          <p:nvPr/>
        </p:nvPicPr>
        <p:blipFill>
          <a:blip r:embed="rId2"/>
          <a:stretch>
            <a:fillRect/>
          </a:stretch>
        </p:blipFill>
        <p:spPr>
          <a:xfrm>
            <a:off x="8585217" y="3630586"/>
            <a:ext cx="1742690" cy="1742690"/>
          </a:xfrm>
          <a:prstGeom prst="rect">
            <a:avLst/>
          </a:prstGeom>
        </p:spPr>
      </p:pic>
    </p:spTree>
    <p:extLst>
      <p:ext uri="{BB962C8B-B14F-4D97-AF65-F5344CB8AC3E}">
        <p14:creationId xmlns:p14="http://schemas.microsoft.com/office/powerpoint/2010/main" val="493743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16x9) [Auto-saved]" id="{04998E54-7539-A645-8B7C-C24F58BFA33B}" vid="{867FC512-2212-154A-A8BE-9F8BC1A2DF9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16x9) [Auto-saved]" id="{04998E54-7539-A645-8B7C-C24F58BFA33B}" vid="{73D6AC5C-002D-A542-86E6-98B98EC1C8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 20200318_Active Learning Initiative SC meeting #2_points of discussion</Template>
  <TotalTime>2029</TotalTime>
  <Words>1827</Words>
  <Application>Microsoft Office PowerPoint</Application>
  <PresentationFormat>Widescreen</PresentationFormat>
  <Paragraphs>245</Paragraphs>
  <Slides>21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Kartheritsas</dc:creator>
  <cp:lastModifiedBy>Joanna Kartheritsas</cp:lastModifiedBy>
  <cp:revision>303</cp:revision>
  <dcterms:created xsi:type="dcterms:W3CDTF">2020-03-11T03:47:36Z</dcterms:created>
  <dcterms:modified xsi:type="dcterms:W3CDTF">2020-05-07T07:11:07Z</dcterms:modified>
</cp:coreProperties>
</file>