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1"/>
  </p:sldMasterIdLst>
  <p:sldIdLst>
    <p:sldId id="266" r:id="rId2"/>
  </p:sldIdLst>
  <p:sldSz cx="16257588" cy="12193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4" autoAdjust="0"/>
    <p:restoredTop sz="94694"/>
  </p:normalViewPr>
  <p:slideViewPr>
    <p:cSldViewPr snapToGrid="0" snapToObjects="1">
      <p:cViewPr varScale="1">
        <p:scale>
          <a:sx n="58" d="100"/>
          <a:sy n="58" d="100"/>
        </p:scale>
        <p:origin x="12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EA79730-D198-1943-B0FF-F638CF8CA3BA}"/>
              </a:ext>
            </a:extLst>
          </p:cNvPr>
          <p:cNvSpPr/>
          <p:nvPr userDrawn="1"/>
        </p:nvSpPr>
        <p:spPr>
          <a:xfrm rot="5400000">
            <a:off x="7482679" y="3418684"/>
            <a:ext cx="1292228" cy="16257588"/>
          </a:xfrm>
          <a:prstGeom prst="rect">
            <a:avLst/>
          </a:prstGeom>
          <a:solidFill>
            <a:srgbClr val="FFD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picture containing food&#10;&#10;Description automatically generated">
            <a:extLst>
              <a:ext uri="{FF2B5EF4-FFF2-40B4-BE49-F238E27FC236}">
                <a16:creationId xmlns:a16="http://schemas.microsoft.com/office/drawing/2014/main" id="{EEB7E903-3709-944C-91E1-E98317839FB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08989" y="11010506"/>
            <a:ext cx="916507" cy="107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00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AD1F73B-4427-944F-B2BE-413A8DF84E95}"/>
              </a:ext>
            </a:extLst>
          </p:cNvPr>
          <p:cNvSpPr/>
          <p:nvPr userDrawn="1"/>
        </p:nvSpPr>
        <p:spPr>
          <a:xfrm rot="5400000">
            <a:off x="9547222" y="5483227"/>
            <a:ext cx="12193592" cy="1227137"/>
          </a:xfrm>
          <a:prstGeom prst="rect">
            <a:avLst/>
          </a:prstGeom>
          <a:solidFill>
            <a:srgbClr val="FFD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picture containing food&#10;&#10;Description automatically generated">
            <a:extLst>
              <a:ext uri="{FF2B5EF4-FFF2-40B4-BE49-F238E27FC236}">
                <a16:creationId xmlns:a16="http://schemas.microsoft.com/office/drawing/2014/main" id="{D7058DBF-3D77-3449-9BB7-639E9EE071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08989" y="11010506"/>
            <a:ext cx="916507" cy="107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781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6473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5.svg"/><Relationship Id="rId3" Type="http://schemas.openxmlformats.org/officeDocument/2006/relationships/image" Target="../media/image3.svg"/><Relationship Id="rId21" Type="http://schemas.openxmlformats.org/officeDocument/2006/relationships/image" Target="../media/image20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png"/><Relationship Id="rId33" Type="http://schemas.openxmlformats.org/officeDocument/2006/relationships/image" Target="../media/image32.svg"/><Relationship Id="rId2" Type="http://schemas.openxmlformats.org/officeDocument/2006/relationships/image" Target="../media/image2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svg"/><Relationship Id="rId32" Type="http://schemas.openxmlformats.org/officeDocument/2006/relationships/image" Target="../media/image31.png"/><Relationship Id="rId5" Type="http://schemas.microsoft.com/office/2007/relationships/hdphoto" Target="../media/hdphoto1.wdp"/><Relationship Id="rId15" Type="http://schemas.openxmlformats.org/officeDocument/2006/relationships/image" Target="../media/image14.sv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31" Type="http://schemas.openxmlformats.org/officeDocument/2006/relationships/image" Target="../media/image30.svg"/><Relationship Id="rId4" Type="http://schemas.openxmlformats.org/officeDocument/2006/relationships/image" Target="../media/image4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svg"/><Relationship Id="rId27" Type="http://schemas.openxmlformats.org/officeDocument/2006/relationships/image" Target="../media/image26.png"/><Relationship Id="rId30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Oval 51">
            <a:extLst>
              <a:ext uri="{FF2B5EF4-FFF2-40B4-BE49-F238E27FC236}">
                <a16:creationId xmlns:a16="http://schemas.microsoft.com/office/drawing/2014/main" id="{26720ACC-AFA8-4CB6-82DE-D2802BB0DFAE}"/>
              </a:ext>
            </a:extLst>
          </p:cNvPr>
          <p:cNvSpPr/>
          <p:nvPr/>
        </p:nvSpPr>
        <p:spPr>
          <a:xfrm>
            <a:off x="2136224" y="2886001"/>
            <a:ext cx="2057195" cy="1746093"/>
          </a:xfrm>
          <a:prstGeom prst="ellipse">
            <a:avLst/>
          </a:prstGeom>
          <a:gradFill rotWithShape="1">
            <a:gsLst>
              <a:gs pos="0">
                <a:srgbClr val="063E8D">
                  <a:shade val="51000"/>
                  <a:satMod val="130000"/>
                </a:srgbClr>
              </a:gs>
              <a:gs pos="80000">
                <a:srgbClr val="063E8D">
                  <a:shade val="93000"/>
                  <a:satMod val="130000"/>
                </a:srgbClr>
              </a:gs>
              <a:gs pos="100000">
                <a:srgbClr val="063E8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53" name="Graphic 52" descr="Radio microphone">
            <a:extLst>
              <a:ext uri="{FF2B5EF4-FFF2-40B4-BE49-F238E27FC236}">
                <a16:creationId xmlns:a16="http://schemas.microsoft.com/office/drawing/2014/main" id="{254AC4B1-0A8B-4CCB-866C-B762620230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40145" y="2930967"/>
            <a:ext cx="1022578" cy="1022578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21974817-9571-4C17-9E8C-60732FB051AB}"/>
              </a:ext>
            </a:extLst>
          </p:cNvPr>
          <p:cNvSpPr txBox="1"/>
          <p:nvPr/>
        </p:nvSpPr>
        <p:spPr>
          <a:xfrm>
            <a:off x="2437882" y="3917924"/>
            <a:ext cx="1424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200" dirty="0">
                <a:solidFill>
                  <a:prstClr val="white"/>
                </a:solidFill>
                <a:latin typeface="Arial" panose="020B0604020202020204"/>
              </a:rPr>
              <a:t>Mute your microphone when not speaking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8D29F25-672C-40D6-AE6A-51662DEDA627}"/>
              </a:ext>
            </a:extLst>
          </p:cNvPr>
          <p:cNvCxnSpPr>
            <a:cxnSpLocks/>
          </p:cNvCxnSpPr>
          <p:nvPr/>
        </p:nvCxnSpPr>
        <p:spPr>
          <a:xfrm>
            <a:off x="2817954" y="2981860"/>
            <a:ext cx="696633" cy="763263"/>
          </a:xfrm>
          <a:prstGeom prst="line">
            <a:avLst/>
          </a:prstGeom>
          <a:noFill/>
          <a:ln w="38100" cap="flat" cmpd="sng" algn="ctr">
            <a:solidFill>
              <a:srgbClr val="FFD7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DE95FFCF-590B-4997-8548-F1650EF433AC}"/>
              </a:ext>
            </a:extLst>
          </p:cNvPr>
          <p:cNvCxnSpPr>
            <a:cxnSpLocks/>
          </p:cNvCxnSpPr>
          <p:nvPr/>
        </p:nvCxnSpPr>
        <p:spPr>
          <a:xfrm flipV="1">
            <a:off x="2846048" y="2942762"/>
            <a:ext cx="671072" cy="754760"/>
          </a:xfrm>
          <a:prstGeom prst="line">
            <a:avLst/>
          </a:prstGeom>
          <a:noFill/>
          <a:ln w="38100" cap="flat" cmpd="sng" algn="ctr">
            <a:solidFill>
              <a:srgbClr val="FFD7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002A5B0B-B63B-4244-AFF0-33BCFBC70185}"/>
              </a:ext>
            </a:extLst>
          </p:cNvPr>
          <p:cNvSpPr txBox="1"/>
          <p:nvPr/>
        </p:nvSpPr>
        <p:spPr>
          <a:xfrm>
            <a:off x="1006099" y="704505"/>
            <a:ext cx="142453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4400" b="1" dirty="0">
                <a:solidFill>
                  <a:srgbClr val="404040"/>
                </a:solidFill>
                <a:latin typeface="Arial" panose="020B0604020202020204"/>
              </a:rPr>
              <a:t>Live Stream – Lectures/Tutorials/Class Netiquette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DC6BDE74-7D15-48ED-A621-CC257FE36A7F}"/>
              </a:ext>
            </a:extLst>
          </p:cNvPr>
          <p:cNvSpPr/>
          <p:nvPr/>
        </p:nvSpPr>
        <p:spPr>
          <a:xfrm>
            <a:off x="4415202" y="2836418"/>
            <a:ext cx="2057195" cy="1746093"/>
          </a:xfrm>
          <a:prstGeom prst="ellipse">
            <a:avLst/>
          </a:prstGeom>
          <a:gradFill rotWithShape="1">
            <a:gsLst>
              <a:gs pos="0">
                <a:srgbClr val="063E8D">
                  <a:shade val="51000"/>
                  <a:satMod val="130000"/>
                </a:srgbClr>
              </a:gs>
              <a:gs pos="80000">
                <a:srgbClr val="063E8D">
                  <a:shade val="93000"/>
                  <a:satMod val="130000"/>
                </a:srgbClr>
              </a:gs>
              <a:gs pos="100000">
                <a:srgbClr val="063E8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59" name="Picture 58" descr="A large brown teddy bear sitting on top of a stuffed animal&#10;&#10;Description automatically generated">
            <a:extLst>
              <a:ext uri="{FF2B5EF4-FFF2-40B4-BE49-F238E27FC236}">
                <a16:creationId xmlns:a16="http://schemas.microsoft.com/office/drawing/2014/main" id="{9BD2D308-48E5-4CE7-B4A4-000E1F66461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6581" b="84504" l="10000" r="90000"/>
                    </a14:imgEffect>
                  </a14:imgLayer>
                </a14:imgProps>
              </a:ext>
            </a:extLst>
          </a:blip>
          <a:srcRect t="8091" b="7006"/>
          <a:stretch/>
        </p:blipFill>
        <p:spPr>
          <a:xfrm>
            <a:off x="4584887" y="3015382"/>
            <a:ext cx="914400" cy="915423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16D2C538-9405-471C-9A5B-C7ABA1B6A03B}"/>
              </a:ext>
            </a:extLst>
          </p:cNvPr>
          <p:cNvSpPr txBox="1"/>
          <p:nvPr/>
        </p:nvSpPr>
        <p:spPr>
          <a:xfrm>
            <a:off x="4569775" y="3806809"/>
            <a:ext cx="17480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400" dirty="0">
                <a:solidFill>
                  <a:prstClr val="white"/>
                </a:solidFill>
                <a:latin typeface="Arial" panose="020B0604020202020204"/>
              </a:rPr>
              <a:t>Say Hi when you arrive in the chat-box</a:t>
            </a:r>
          </a:p>
        </p:txBody>
      </p:sp>
      <p:pic>
        <p:nvPicPr>
          <p:cNvPr id="61" name="Graphic 60" descr="Speech">
            <a:extLst>
              <a:ext uri="{FF2B5EF4-FFF2-40B4-BE49-F238E27FC236}">
                <a16:creationId xmlns:a16="http://schemas.microsoft.com/office/drawing/2014/main" id="{532F672A-D9C3-4A50-AD6C-0A010315C8E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5043909" y="2783897"/>
            <a:ext cx="1219901" cy="933430"/>
          </a:xfrm>
          <a:prstGeom prst="rect">
            <a:avLst/>
          </a:prstGeom>
        </p:spPr>
      </p:pic>
      <p:sp>
        <p:nvSpPr>
          <p:cNvPr id="62" name="Rectangle 61">
            <a:extLst>
              <a:ext uri="{FF2B5EF4-FFF2-40B4-BE49-F238E27FC236}">
                <a16:creationId xmlns:a16="http://schemas.microsoft.com/office/drawing/2014/main" id="{CB01A774-3F26-4B39-A612-68C828004273}"/>
              </a:ext>
            </a:extLst>
          </p:cNvPr>
          <p:cNvSpPr/>
          <p:nvPr/>
        </p:nvSpPr>
        <p:spPr>
          <a:xfrm>
            <a:off x="4778589" y="2919036"/>
            <a:ext cx="170752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defTabSz="914400"/>
            <a:r>
              <a:rPr lang="en-GB" sz="280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/>
              </a:rPr>
              <a:t>Hello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D42F480-7750-4332-BF63-27EA037F3594}"/>
              </a:ext>
            </a:extLst>
          </p:cNvPr>
          <p:cNvSpPr/>
          <p:nvPr/>
        </p:nvSpPr>
        <p:spPr>
          <a:xfrm>
            <a:off x="6626970" y="2887220"/>
            <a:ext cx="2057195" cy="1746093"/>
          </a:xfrm>
          <a:prstGeom prst="ellipse">
            <a:avLst/>
          </a:prstGeom>
          <a:gradFill rotWithShape="1">
            <a:gsLst>
              <a:gs pos="0">
                <a:srgbClr val="063E8D">
                  <a:shade val="51000"/>
                  <a:satMod val="130000"/>
                </a:srgbClr>
              </a:gs>
              <a:gs pos="80000">
                <a:srgbClr val="063E8D">
                  <a:shade val="93000"/>
                  <a:satMod val="130000"/>
                </a:srgbClr>
              </a:gs>
              <a:gs pos="100000">
                <a:srgbClr val="063E8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64" name="Graphic 63" descr="Web cam">
            <a:extLst>
              <a:ext uri="{FF2B5EF4-FFF2-40B4-BE49-F238E27FC236}">
                <a16:creationId xmlns:a16="http://schemas.microsoft.com/office/drawing/2014/main" id="{F6091EA3-37C4-460D-9FFE-ED93E923D53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38674" y="2881317"/>
            <a:ext cx="1257066" cy="1257066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15BB145E-7AF9-41B5-9ABC-048D566F75B3}"/>
              </a:ext>
            </a:extLst>
          </p:cNvPr>
          <p:cNvSpPr txBox="1"/>
          <p:nvPr/>
        </p:nvSpPr>
        <p:spPr>
          <a:xfrm>
            <a:off x="6759979" y="3988170"/>
            <a:ext cx="1748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200" dirty="0">
                <a:solidFill>
                  <a:prstClr val="white"/>
                </a:solidFill>
                <a:latin typeface="Arial" panose="020B0604020202020204"/>
              </a:rPr>
              <a:t>Turn your webcam on when speaking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CE2DB7E4-44E1-46D6-8F39-EABEF2FB832B}"/>
              </a:ext>
            </a:extLst>
          </p:cNvPr>
          <p:cNvSpPr/>
          <p:nvPr/>
        </p:nvSpPr>
        <p:spPr>
          <a:xfrm>
            <a:off x="8838738" y="2886001"/>
            <a:ext cx="2057195" cy="1746093"/>
          </a:xfrm>
          <a:prstGeom prst="ellipse">
            <a:avLst/>
          </a:prstGeom>
          <a:gradFill rotWithShape="1">
            <a:gsLst>
              <a:gs pos="0">
                <a:srgbClr val="063E8D">
                  <a:shade val="51000"/>
                  <a:satMod val="130000"/>
                </a:srgbClr>
              </a:gs>
              <a:gs pos="80000">
                <a:srgbClr val="063E8D">
                  <a:shade val="93000"/>
                  <a:satMod val="130000"/>
                </a:srgbClr>
              </a:gs>
              <a:gs pos="100000">
                <a:srgbClr val="063E8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67" name="Graphic 66" descr="Raised hand">
            <a:extLst>
              <a:ext uri="{FF2B5EF4-FFF2-40B4-BE49-F238E27FC236}">
                <a16:creationId xmlns:a16="http://schemas.microsoft.com/office/drawing/2014/main" id="{4AD03BE8-BB54-4551-B751-EB85669F4BB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351408" y="2847841"/>
            <a:ext cx="1077596" cy="1077596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6F0F2FDB-CB6B-4842-94F8-F812C1035D0D}"/>
              </a:ext>
            </a:extLst>
          </p:cNvPr>
          <p:cNvSpPr txBox="1"/>
          <p:nvPr/>
        </p:nvSpPr>
        <p:spPr>
          <a:xfrm>
            <a:off x="9055127" y="3841788"/>
            <a:ext cx="16244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100" dirty="0">
                <a:solidFill>
                  <a:prstClr val="white"/>
                </a:solidFill>
                <a:latin typeface="Arial" panose="020B0604020202020204"/>
              </a:rPr>
              <a:t>Use the raise hand button when you have a question or wish to talk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3D4FACFB-EF64-4F4B-8E2A-5A7D4A0961BB}"/>
              </a:ext>
            </a:extLst>
          </p:cNvPr>
          <p:cNvSpPr/>
          <p:nvPr/>
        </p:nvSpPr>
        <p:spPr>
          <a:xfrm>
            <a:off x="11134643" y="2818162"/>
            <a:ext cx="2057195" cy="1746093"/>
          </a:xfrm>
          <a:prstGeom prst="ellipse">
            <a:avLst/>
          </a:prstGeom>
          <a:gradFill rotWithShape="1">
            <a:gsLst>
              <a:gs pos="0">
                <a:srgbClr val="063E8D">
                  <a:shade val="51000"/>
                  <a:satMod val="130000"/>
                </a:srgbClr>
              </a:gs>
              <a:gs pos="80000">
                <a:srgbClr val="063E8D">
                  <a:shade val="93000"/>
                  <a:satMod val="130000"/>
                </a:srgbClr>
              </a:gs>
              <a:gs pos="100000">
                <a:srgbClr val="063E8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FD47E71-29C2-4815-A362-61C92CC2D6EC}"/>
              </a:ext>
            </a:extLst>
          </p:cNvPr>
          <p:cNvSpPr txBox="1"/>
          <p:nvPr/>
        </p:nvSpPr>
        <p:spPr>
          <a:xfrm>
            <a:off x="11346785" y="3786895"/>
            <a:ext cx="1748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200" dirty="0">
                <a:solidFill>
                  <a:prstClr val="white"/>
                </a:solidFill>
                <a:latin typeface="Arial" panose="020B0604020202020204"/>
              </a:rPr>
              <a:t>Use the chat-box feature to ask or answer a question</a:t>
            </a:r>
          </a:p>
        </p:txBody>
      </p:sp>
      <p:pic>
        <p:nvPicPr>
          <p:cNvPr id="71" name="Graphic 70" descr="Chat RTL">
            <a:extLst>
              <a:ext uri="{FF2B5EF4-FFF2-40B4-BE49-F238E27FC236}">
                <a16:creationId xmlns:a16="http://schemas.microsoft.com/office/drawing/2014/main" id="{5EA72295-FAEB-44A0-8EA1-423C809CC34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1324193" y="3031714"/>
            <a:ext cx="914400" cy="914400"/>
          </a:xfrm>
          <a:prstGeom prst="rect">
            <a:avLst/>
          </a:prstGeom>
        </p:spPr>
      </p:pic>
      <p:pic>
        <p:nvPicPr>
          <p:cNvPr id="72" name="Graphic 71" descr="Chat bubble">
            <a:extLst>
              <a:ext uri="{FF2B5EF4-FFF2-40B4-BE49-F238E27FC236}">
                <a16:creationId xmlns:a16="http://schemas.microsoft.com/office/drawing/2014/main" id="{8AB7D503-91FA-456C-BB7F-3AF823950AC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2073745" y="2900650"/>
            <a:ext cx="914400" cy="914400"/>
          </a:xfrm>
          <a:prstGeom prst="rect">
            <a:avLst/>
          </a:prstGeom>
        </p:spPr>
      </p:pic>
      <p:sp>
        <p:nvSpPr>
          <p:cNvPr id="73" name="Oval 72">
            <a:extLst>
              <a:ext uri="{FF2B5EF4-FFF2-40B4-BE49-F238E27FC236}">
                <a16:creationId xmlns:a16="http://schemas.microsoft.com/office/drawing/2014/main" id="{6B31634D-44FB-4F82-BC1F-327649B3543D}"/>
              </a:ext>
            </a:extLst>
          </p:cNvPr>
          <p:cNvSpPr/>
          <p:nvPr/>
        </p:nvSpPr>
        <p:spPr>
          <a:xfrm>
            <a:off x="2136224" y="5178329"/>
            <a:ext cx="2057195" cy="1783758"/>
          </a:xfrm>
          <a:prstGeom prst="ellipse">
            <a:avLst/>
          </a:prstGeom>
          <a:gradFill rotWithShape="1">
            <a:gsLst>
              <a:gs pos="0">
                <a:srgbClr val="063E8D">
                  <a:shade val="51000"/>
                  <a:satMod val="130000"/>
                </a:srgbClr>
              </a:gs>
              <a:gs pos="80000">
                <a:srgbClr val="063E8D">
                  <a:shade val="93000"/>
                  <a:satMod val="130000"/>
                </a:srgbClr>
              </a:gs>
              <a:gs pos="100000">
                <a:srgbClr val="063E8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E929A8D-8592-42FD-AC7A-B8467833B7F2}"/>
              </a:ext>
            </a:extLst>
          </p:cNvPr>
          <p:cNvSpPr txBox="1"/>
          <p:nvPr/>
        </p:nvSpPr>
        <p:spPr>
          <a:xfrm>
            <a:off x="2354034" y="6170803"/>
            <a:ext cx="1688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400" dirty="0">
                <a:solidFill>
                  <a:prstClr val="white"/>
                </a:solidFill>
                <a:latin typeface="Arial" panose="020B0604020202020204"/>
              </a:rPr>
              <a:t>Be on</a:t>
            </a:r>
          </a:p>
          <a:p>
            <a:pPr algn="ctr" defTabSz="914400"/>
            <a:r>
              <a:rPr lang="en-US" sz="1400" dirty="0">
                <a:solidFill>
                  <a:prstClr val="white"/>
                </a:solidFill>
                <a:latin typeface="Arial" panose="020B0604020202020204"/>
              </a:rPr>
              <a:t>Time, be prepared!</a:t>
            </a:r>
          </a:p>
        </p:txBody>
      </p:sp>
      <p:pic>
        <p:nvPicPr>
          <p:cNvPr id="75" name="Graphic 74" descr="Alarm clock">
            <a:extLst>
              <a:ext uri="{FF2B5EF4-FFF2-40B4-BE49-F238E27FC236}">
                <a16:creationId xmlns:a16="http://schemas.microsoft.com/office/drawing/2014/main" id="{837A9099-71C9-4735-982E-29F0E287FD9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613865" y="5201310"/>
            <a:ext cx="1101911" cy="1101911"/>
          </a:xfrm>
          <a:prstGeom prst="rect">
            <a:avLst/>
          </a:prstGeom>
        </p:spPr>
      </p:pic>
      <p:sp>
        <p:nvSpPr>
          <p:cNvPr id="76" name="Oval 75">
            <a:extLst>
              <a:ext uri="{FF2B5EF4-FFF2-40B4-BE49-F238E27FC236}">
                <a16:creationId xmlns:a16="http://schemas.microsoft.com/office/drawing/2014/main" id="{B98B7173-8E32-4A37-95BE-68E21ED7B58E}"/>
              </a:ext>
            </a:extLst>
          </p:cNvPr>
          <p:cNvSpPr/>
          <p:nvPr/>
        </p:nvSpPr>
        <p:spPr>
          <a:xfrm>
            <a:off x="4411229" y="5189448"/>
            <a:ext cx="2057195" cy="1772639"/>
          </a:xfrm>
          <a:prstGeom prst="ellipse">
            <a:avLst/>
          </a:prstGeom>
          <a:gradFill rotWithShape="1">
            <a:gsLst>
              <a:gs pos="0">
                <a:srgbClr val="063E8D">
                  <a:shade val="51000"/>
                  <a:satMod val="130000"/>
                </a:srgbClr>
              </a:gs>
              <a:gs pos="80000">
                <a:srgbClr val="063E8D">
                  <a:shade val="93000"/>
                  <a:satMod val="130000"/>
                </a:srgbClr>
              </a:gs>
              <a:gs pos="100000">
                <a:srgbClr val="063E8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7" name="Graphic 76" descr="Headphones">
            <a:extLst>
              <a:ext uri="{FF2B5EF4-FFF2-40B4-BE49-F238E27FC236}">
                <a16:creationId xmlns:a16="http://schemas.microsoft.com/office/drawing/2014/main" id="{55CC6CEC-28EC-43C6-B927-6C818AFCD30A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925476" y="5234219"/>
            <a:ext cx="1097696" cy="1097696"/>
          </a:xfrm>
          <a:prstGeom prst="rect">
            <a:avLst/>
          </a:prstGeom>
        </p:spPr>
      </p:pic>
      <p:sp>
        <p:nvSpPr>
          <p:cNvPr id="78" name="TextBox 77">
            <a:extLst>
              <a:ext uri="{FF2B5EF4-FFF2-40B4-BE49-F238E27FC236}">
                <a16:creationId xmlns:a16="http://schemas.microsoft.com/office/drawing/2014/main" id="{F985CC5D-B1F1-4005-99DF-8B88AC62452D}"/>
              </a:ext>
            </a:extLst>
          </p:cNvPr>
          <p:cNvSpPr txBox="1"/>
          <p:nvPr/>
        </p:nvSpPr>
        <p:spPr>
          <a:xfrm>
            <a:off x="4476590" y="6225366"/>
            <a:ext cx="199330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100" dirty="0">
                <a:solidFill>
                  <a:prstClr val="white"/>
                </a:solidFill>
                <a:latin typeface="Arial" panose="020B0604020202020204"/>
              </a:rPr>
              <a:t>Use earphones with a microphone to reduce background noise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B2833522-42C6-47C0-8B04-C725C4CCBFF6}"/>
              </a:ext>
            </a:extLst>
          </p:cNvPr>
          <p:cNvSpPr/>
          <p:nvPr/>
        </p:nvSpPr>
        <p:spPr>
          <a:xfrm>
            <a:off x="6636065" y="5161280"/>
            <a:ext cx="2057195" cy="1807571"/>
          </a:xfrm>
          <a:prstGeom prst="ellipse">
            <a:avLst/>
          </a:prstGeom>
          <a:gradFill rotWithShape="1">
            <a:gsLst>
              <a:gs pos="0">
                <a:srgbClr val="063E8D">
                  <a:shade val="51000"/>
                  <a:satMod val="130000"/>
                </a:srgbClr>
              </a:gs>
              <a:gs pos="80000">
                <a:srgbClr val="063E8D">
                  <a:shade val="93000"/>
                  <a:satMod val="130000"/>
                </a:srgbClr>
              </a:gs>
              <a:gs pos="100000">
                <a:srgbClr val="063E8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2014CD14-C21A-46C2-AA1C-EAD6D5C76224}"/>
              </a:ext>
            </a:extLst>
          </p:cNvPr>
          <p:cNvSpPr/>
          <p:nvPr/>
        </p:nvSpPr>
        <p:spPr>
          <a:xfrm>
            <a:off x="8838738" y="5164347"/>
            <a:ext cx="2057195" cy="1744836"/>
          </a:xfrm>
          <a:prstGeom prst="ellipse">
            <a:avLst/>
          </a:prstGeom>
          <a:gradFill rotWithShape="1">
            <a:gsLst>
              <a:gs pos="0">
                <a:srgbClr val="063E8D">
                  <a:shade val="51000"/>
                  <a:satMod val="130000"/>
                </a:srgbClr>
              </a:gs>
              <a:gs pos="80000">
                <a:srgbClr val="063E8D">
                  <a:shade val="93000"/>
                  <a:satMod val="130000"/>
                </a:srgbClr>
              </a:gs>
              <a:gs pos="100000">
                <a:srgbClr val="063E8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679BEFAB-121D-4990-BB30-95D6F5AE8191}"/>
              </a:ext>
            </a:extLst>
          </p:cNvPr>
          <p:cNvSpPr txBox="1"/>
          <p:nvPr/>
        </p:nvSpPr>
        <p:spPr>
          <a:xfrm>
            <a:off x="6886564" y="6205528"/>
            <a:ext cx="1556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400" dirty="0">
                <a:solidFill>
                  <a:prstClr val="white"/>
                </a:solidFill>
                <a:latin typeface="Arial" panose="020B0604020202020204"/>
              </a:rPr>
              <a:t>Wear what you would for class.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EAB160B-BE9C-42E6-899C-B95B6C23A8E4}"/>
              </a:ext>
            </a:extLst>
          </p:cNvPr>
          <p:cNvSpPr txBox="1"/>
          <p:nvPr/>
        </p:nvSpPr>
        <p:spPr>
          <a:xfrm>
            <a:off x="9093868" y="6265958"/>
            <a:ext cx="1532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200" dirty="0">
                <a:solidFill>
                  <a:prstClr val="white"/>
                </a:solidFill>
                <a:latin typeface="Arial" panose="020B0604020202020204"/>
              </a:rPr>
              <a:t>Remove or silence distractions</a:t>
            </a:r>
          </a:p>
        </p:txBody>
      </p:sp>
      <p:pic>
        <p:nvPicPr>
          <p:cNvPr id="83" name="Picture 82" descr="A blue and white sign&#10;&#10;Description automatically generated">
            <a:extLst>
              <a:ext uri="{FF2B5EF4-FFF2-40B4-BE49-F238E27FC236}">
                <a16:creationId xmlns:a16="http://schemas.microsoft.com/office/drawing/2014/main" id="{72AE33B1-EF63-4BCF-943B-C6A34E5266DB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483196" y="5264087"/>
            <a:ext cx="781253" cy="956816"/>
          </a:xfrm>
          <a:prstGeom prst="rect">
            <a:avLst/>
          </a:prstGeom>
        </p:spPr>
      </p:pic>
      <p:pic>
        <p:nvPicPr>
          <p:cNvPr id="84" name="Graphic 83" descr="Shirt">
            <a:extLst>
              <a:ext uri="{FF2B5EF4-FFF2-40B4-BE49-F238E27FC236}">
                <a16:creationId xmlns:a16="http://schemas.microsoft.com/office/drawing/2014/main" id="{5D42CF2D-94C6-4430-8D86-73AFB1245E57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7147544" y="5178329"/>
            <a:ext cx="1120254" cy="1120254"/>
          </a:xfrm>
          <a:prstGeom prst="rect">
            <a:avLst/>
          </a:prstGeom>
        </p:spPr>
      </p:pic>
      <p:sp>
        <p:nvSpPr>
          <p:cNvPr id="85" name="Oval 84">
            <a:extLst>
              <a:ext uri="{FF2B5EF4-FFF2-40B4-BE49-F238E27FC236}">
                <a16:creationId xmlns:a16="http://schemas.microsoft.com/office/drawing/2014/main" id="{96F16442-064C-4341-B571-032BADE7F60B}"/>
              </a:ext>
            </a:extLst>
          </p:cNvPr>
          <p:cNvSpPr/>
          <p:nvPr/>
        </p:nvSpPr>
        <p:spPr>
          <a:xfrm>
            <a:off x="11162056" y="5116695"/>
            <a:ext cx="2057195" cy="1779459"/>
          </a:xfrm>
          <a:prstGeom prst="ellipse">
            <a:avLst/>
          </a:prstGeom>
          <a:gradFill rotWithShape="1">
            <a:gsLst>
              <a:gs pos="0">
                <a:srgbClr val="063E8D">
                  <a:shade val="51000"/>
                  <a:satMod val="130000"/>
                </a:srgbClr>
              </a:gs>
              <a:gs pos="80000">
                <a:srgbClr val="063E8D">
                  <a:shade val="93000"/>
                  <a:satMod val="130000"/>
                </a:srgbClr>
              </a:gs>
              <a:gs pos="100000">
                <a:srgbClr val="063E8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86" name="Graphic 85" descr="Lightbulb">
            <a:extLst>
              <a:ext uri="{FF2B5EF4-FFF2-40B4-BE49-F238E27FC236}">
                <a16:creationId xmlns:a16="http://schemas.microsoft.com/office/drawing/2014/main" id="{184E07C7-925D-4874-82A0-259775548A25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1635549" y="5095520"/>
            <a:ext cx="1097696" cy="1097696"/>
          </a:xfrm>
          <a:prstGeom prst="rect">
            <a:avLst/>
          </a:prstGeom>
        </p:spPr>
      </p:pic>
      <p:sp>
        <p:nvSpPr>
          <p:cNvPr id="87" name="TextBox 86">
            <a:extLst>
              <a:ext uri="{FF2B5EF4-FFF2-40B4-BE49-F238E27FC236}">
                <a16:creationId xmlns:a16="http://schemas.microsoft.com/office/drawing/2014/main" id="{73F77506-FF86-428C-965A-1FC848C3DBC7}"/>
              </a:ext>
            </a:extLst>
          </p:cNvPr>
          <p:cNvSpPr txBox="1"/>
          <p:nvPr/>
        </p:nvSpPr>
        <p:spPr>
          <a:xfrm>
            <a:off x="11400485" y="6152801"/>
            <a:ext cx="1748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200" dirty="0">
                <a:solidFill>
                  <a:prstClr val="white"/>
                </a:solidFill>
                <a:latin typeface="Arial" panose="020B0604020202020204"/>
              </a:rPr>
              <a:t>Sit in a well-lit space and mindful of your background.</a:t>
            </a: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079E7E28-57A7-47ED-81E3-0068D4A5016C}"/>
              </a:ext>
            </a:extLst>
          </p:cNvPr>
          <p:cNvSpPr/>
          <p:nvPr/>
        </p:nvSpPr>
        <p:spPr>
          <a:xfrm>
            <a:off x="2291980" y="7524478"/>
            <a:ext cx="2057195" cy="1746093"/>
          </a:xfrm>
          <a:prstGeom prst="ellipse">
            <a:avLst/>
          </a:prstGeom>
          <a:gradFill rotWithShape="1">
            <a:gsLst>
              <a:gs pos="0">
                <a:srgbClr val="063E8D">
                  <a:shade val="51000"/>
                  <a:satMod val="130000"/>
                </a:srgbClr>
              </a:gs>
              <a:gs pos="80000">
                <a:srgbClr val="063E8D">
                  <a:shade val="93000"/>
                  <a:satMod val="130000"/>
                </a:srgbClr>
              </a:gs>
              <a:gs pos="100000">
                <a:srgbClr val="063E8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778ABA0F-0458-472E-9525-DC57DB863E66}"/>
              </a:ext>
            </a:extLst>
          </p:cNvPr>
          <p:cNvSpPr/>
          <p:nvPr/>
        </p:nvSpPr>
        <p:spPr>
          <a:xfrm>
            <a:off x="4471606" y="7510513"/>
            <a:ext cx="2057195" cy="1746093"/>
          </a:xfrm>
          <a:prstGeom prst="ellipse">
            <a:avLst/>
          </a:prstGeom>
          <a:gradFill rotWithShape="1">
            <a:gsLst>
              <a:gs pos="0">
                <a:srgbClr val="063E8D">
                  <a:shade val="51000"/>
                  <a:satMod val="130000"/>
                </a:srgbClr>
              </a:gs>
              <a:gs pos="80000">
                <a:srgbClr val="063E8D">
                  <a:shade val="93000"/>
                  <a:satMod val="130000"/>
                </a:srgbClr>
              </a:gs>
              <a:gs pos="100000">
                <a:srgbClr val="063E8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02834626-2E62-49E3-A3D5-306E9FE6A6E9}"/>
              </a:ext>
            </a:extLst>
          </p:cNvPr>
          <p:cNvSpPr/>
          <p:nvPr/>
        </p:nvSpPr>
        <p:spPr>
          <a:xfrm>
            <a:off x="8914008" y="7481682"/>
            <a:ext cx="2057195" cy="1746093"/>
          </a:xfrm>
          <a:prstGeom prst="ellipse">
            <a:avLst/>
          </a:prstGeom>
          <a:gradFill rotWithShape="1">
            <a:gsLst>
              <a:gs pos="0">
                <a:srgbClr val="063E8D">
                  <a:shade val="51000"/>
                  <a:satMod val="130000"/>
                </a:srgbClr>
              </a:gs>
              <a:gs pos="80000">
                <a:srgbClr val="063E8D">
                  <a:shade val="93000"/>
                  <a:satMod val="130000"/>
                </a:srgbClr>
              </a:gs>
              <a:gs pos="100000">
                <a:srgbClr val="063E8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2B24A965-607C-4BD6-BB53-F2F2D6D39CF3}"/>
              </a:ext>
            </a:extLst>
          </p:cNvPr>
          <p:cNvSpPr/>
          <p:nvPr/>
        </p:nvSpPr>
        <p:spPr>
          <a:xfrm>
            <a:off x="11065759" y="7449077"/>
            <a:ext cx="2057195" cy="1746093"/>
          </a:xfrm>
          <a:prstGeom prst="ellipse">
            <a:avLst/>
          </a:prstGeom>
          <a:gradFill rotWithShape="1">
            <a:gsLst>
              <a:gs pos="0">
                <a:srgbClr val="063E8D">
                  <a:shade val="51000"/>
                  <a:satMod val="130000"/>
                </a:srgbClr>
              </a:gs>
              <a:gs pos="80000">
                <a:srgbClr val="063E8D">
                  <a:shade val="93000"/>
                  <a:satMod val="130000"/>
                </a:srgbClr>
              </a:gs>
              <a:gs pos="100000">
                <a:srgbClr val="063E8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92" name="Graphic 91" descr="Angel face with solid fill">
            <a:extLst>
              <a:ext uri="{FF2B5EF4-FFF2-40B4-BE49-F238E27FC236}">
                <a16:creationId xmlns:a16="http://schemas.microsoft.com/office/drawing/2014/main" id="{6598EE81-9343-4B12-BD32-A39B0A2F144F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5076388" y="7594168"/>
            <a:ext cx="833438" cy="833438"/>
          </a:xfrm>
          <a:prstGeom prst="rect">
            <a:avLst/>
          </a:prstGeom>
        </p:spPr>
      </p:pic>
      <p:pic>
        <p:nvPicPr>
          <p:cNvPr id="94" name="Picture 93" descr="A picture containing drawing, plate&#10;&#10;Description automatically generated">
            <a:extLst>
              <a:ext uri="{FF2B5EF4-FFF2-40B4-BE49-F238E27FC236}">
                <a16:creationId xmlns:a16="http://schemas.microsoft.com/office/drawing/2014/main" id="{B5B148E7-E647-42F4-939A-AB645A1328F8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2758293" y="7744328"/>
            <a:ext cx="1110721" cy="790683"/>
          </a:xfrm>
          <a:prstGeom prst="rect">
            <a:avLst/>
          </a:prstGeom>
        </p:spPr>
      </p:pic>
      <p:sp>
        <p:nvSpPr>
          <p:cNvPr id="95" name="TextBox 94">
            <a:extLst>
              <a:ext uri="{FF2B5EF4-FFF2-40B4-BE49-F238E27FC236}">
                <a16:creationId xmlns:a16="http://schemas.microsoft.com/office/drawing/2014/main" id="{FFB3E5E7-EC51-451A-A4BA-336D15820C98}"/>
              </a:ext>
            </a:extLst>
          </p:cNvPr>
          <p:cNvSpPr txBox="1"/>
          <p:nvPr/>
        </p:nvSpPr>
        <p:spPr>
          <a:xfrm>
            <a:off x="2461144" y="8497972"/>
            <a:ext cx="1748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200" dirty="0">
                <a:solidFill>
                  <a:prstClr val="white"/>
                </a:solidFill>
                <a:latin typeface="Arial" panose="020B0604020202020204"/>
              </a:rPr>
              <a:t>Make room for everyone to have a chance to speak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5BA8480-FAF3-4AB4-95BB-FD24096DF580}"/>
              </a:ext>
            </a:extLst>
          </p:cNvPr>
          <p:cNvSpPr txBox="1"/>
          <p:nvPr/>
        </p:nvSpPr>
        <p:spPr>
          <a:xfrm>
            <a:off x="4625349" y="8342654"/>
            <a:ext cx="17480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200" dirty="0">
                <a:solidFill>
                  <a:prstClr val="white"/>
                </a:solidFill>
                <a:latin typeface="Arial" panose="020B0604020202020204"/>
              </a:rPr>
              <a:t>Use the same professional language you would in a F2F class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389C85E-D61E-49F6-8DEB-9B5B30B29219}"/>
              </a:ext>
            </a:extLst>
          </p:cNvPr>
          <p:cNvSpPr txBox="1"/>
          <p:nvPr/>
        </p:nvSpPr>
        <p:spPr>
          <a:xfrm>
            <a:off x="6892596" y="6746877"/>
            <a:ext cx="1748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200" dirty="0">
                <a:solidFill>
                  <a:prstClr val="white"/>
                </a:solidFill>
                <a:latin typeface="Arial" panose="020B0604020202020204"/>
              </a:rPr>
              <a:t>Remember some classes are being video recorded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19200C5-79A6-40C3-B031-60167CC4D6D2}"/>
              </a:ext>
            </a:extLst>
          </p:cNvPr>
          <p:cNvSpPr txBox="1"/>
          <p:nvPr/>
        </p:nvSpPr>
        <p:spPr>
          <a:xfrm>
            <a:off x="9196433" y="8656833"/>
            <a:ext cx="15059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200" dirty="0">
                <a:solidFill>
                  <a:prstClr val="white"/>
                </a:solidFill>
                <a:latin typeface="Arial" panose="020B0604020202020204"/>
              </a:rPr>
              <a:t>Be patient, be kind, be respectful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DA5118C-2F40-47E5-9798-F4D55CC46BD9}"/>
              </a:ext>
            </a:extLst>
          </p:cNvPr>
          <p:cNvSpPr txBox="1"/>
          <p:nvPr/>
        </p:nvSpPr>
        <p:spPr>
          <a:xfrm>
            <a:off x="11281101" y="8507418"/>
            <a:ext cx="1748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200" dirty="0">
                <a:solidFill>
                  <a:prstClr val="white"/>
                </a:solidFill>
                <a:latin typeface="Arial" panose="020B0604020202020204"/>
              </a:rPr>
              <a:t>All students must adhere to UNSW’s Student Code</a:t>
            </a:r>
          </a:p>
        </p:txBody>
      </p:sp>
      <p:pic>
        <p:nvPicPr>
          <p:cNvPr id="100" name="Graphic 99" descr="Cheers">
            <a:extLst>
              <a:ext uri="{FF2B5EF4-FFF2-40B4-BE49-F238E27FC236}">
                <a16:creationId xmlns:a16="http://schemas.microsoft.com/office/drawing/2014/main" id="{5B9CB8BF-43CC-4CFD-8A9F-D393B0EFE308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9279941" y="7478784"/>
            <a:ext cx="1266449" cy="1266449"/>
          </a:xfrm>
          <a:prstGeom prst="rect">
            <a:avLst/>
          </a:prstGeom>
        </p:spPr>
      </p:pic>
      <p:pic>
        <p:nvPicPr>
          <p:cNvPr id="101" name="Graphic 100" descr="Open book">
            <a:extLst>
              <a:ext uri="{FF2B5EF4-FFF2-40B4-BE49-F238E27FC236}">
                <a16:creationId xmlns:a16="http://schemas.microsoft.com/office/drawing/2014/main" id="{CE8492D9-554E-4DBB-A54B-58469441224B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11492281" y="7471412"/>
            <a:ext cx="1185421" cy="1185421"/>
          </a:xfrm>
          <a:prstGeom prst="rect">
            <a:avLst/>
          </a:prstGeom>
        </p:spPr>
      </p:pic>
      <p:sp>
        <p:nvSpPr>
          <p:cNvPr id="104" name="Oval 103">
            <a:extLst>
              <a:ext uri="{FF2B5EF4-FFF2-40B4-BE49-F238E27FC236}">
                <a16:creationId xmlns:a16="http://schemas.microsoft.com/office/drawing/2014/main" id="{27215354-2D85-472A-8884-5FA4419E04D6}"/>
              </a:ext>
            </a:extLst>
          </p:cNvPr>
          <p:cNvSpPr/>
          <p:nvPr/>
        </p:nvSpPr>
        <p:spPr>
          <a:xfrm>
            <a:off x="6669136" y="7499154"/>
            <a:ext cx="2057195" cy="1746093"/>
          </a:xfrm>
          <a:prstGeom prst="ellipse">
            <a:avLst/>
          </a:prstGeom>
          <a:gradFill rotWithShape="1">
            <a:gsLst>
              <a:gs pos="0">
                <a:srgbClr val="063E8D">
                  <a:shade val="51000"/>
                  <a:satMod val="130000"/>
                </a:srgbClr>
              </a:gs>
              <a:gs pos="80000">
                <a:srgbClr val="063E8D">
                  <a:shade val="93000"/>
                  <a:satMod val="130000"/>
                </a:srgbClr>
              </a:gs>
              <a:gs pos="100000">
                <a:srgbClr val="063E8D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05" name="Graphic 104" descr="Video camera">
            <a:extLst>
              <a:ext uri="{FF2B5EF4-FFF2-40B4-BE49-F238E27FC236}">
                <a16:creationId xmlns:a16="http://schemas.microsoft.com/office/drawing/2014/main" id="{2897F6C9-6EFB-430A-A6F8-5D90F80CA79E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7113771" y="7405423"/>
            <a:ext cx="1254935" cy="1254935"/>
          </a:xfrm>
          <a:prstGeom prst="rect">
            <a:avLst/>
          </a:prstGeom>
        </p:spPr>
      </p:pic>
      <p:sp>
        <p:nvSpPr>
          <p:cNvPr id="106" name="TextBox 105">
            <a:extLst>
              <a:ext uri="{FF2B5EF4-FFF2-40B4-BE49-F238E27FC236}">
                <a16:creationId xmlns:a16="http://schemas.microsoft.com/office/drawing/2014/main" id="{B972EA56-B08B-4C74-B5C9-7BEFC57F0E71}"/>
              </a:ext>
            </a:extLst>
          </p:cNvPr>
          <p:cNvSpPr txBox="1"/>
          <p:nvPr/>
        </p:nvSpPr>
        <p:spPr>
          <a:xfrm>
            <a:off x="6847711" y="8507052"/>
            <a:ext cx="1748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1200" dirty="0">
                <a:solidFill>
                  <a:prstClr val="white"/>
                </a:solidFill>
                <a:latin typeface="Arial" panose="020B0604020202020204"/>
              </a:rPr>
              <a:t>Remember some classes are being video recorded</a:t>
            </a:r>
          </a:p>
        </p:txBody>
      </p:sp>
    </p:spTree>
    <p:extLst>
      <p:ext uri="{BB962C8B-B14F-4D97-AF65-F5344CB8AC3E}">
        <p14:creationId xmlns:p14="http://schemas.microsoft.com/office/powerpoint/2010/main" val="399436882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FCB8FEF-49BE-AF44-939D-9399697FA6AB}" vid="{4FB16DA4-BE81-344F-A562-E8B77AFB92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1581591294_PowerPoint-4x3</Template>
  <TotalTime>96</TotalTime>
  <Words>143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Joanna Kartheritsas</dc:creator>
  <cp:lastModifiedBy>Joanna Kartheritsas</cp:lastModifiedBy>
  <cp:revision>34</cp:revision>
  <dcterms:created xsi:type="dcterms:W3CDTF">2020-08-19T23:14:04Z</dcterms:created>
  <dcterms:modified xsi:type="dcterms:W3CDTF">2020-08-20T00:55:24Z</dcterms:modified>
</cp:coreProperties>
</file>